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24"/>
  </p:notesMasterIdLst>
  <p:handoutMasterIdLst>
    <p:handoutMasterId r:id="rId125"/>
  </p:handoutMasterIdLst>
  <p:sldIdLst>
    <p:sldId id="454" r:id="rId2"/>
    <p:sldId id="600" r:id="rId3"/>
    <p:sldId id="614" r:id="rId4"/>
    <p:sldId id="587" r:id="rId5"/>
    <p:sldId id="573" r:id="rId6"/>
    <p:sldId id="574" r:id="rId7"/>
    <p:sldId id="575" r:id="rId8"/>
    <p:sldId id="576" r:id="rId9"/>
    <p:sldId id="577" r:id="rId10"/>
    <p:sldId id="583" r:id="rId11"/>
    <p:sldId id="584" r:id="rId12"/>
    <p:sldId id="585" r:id="rId13"/>
    <p:sldId id="661" r:id="rId14"/>
    <p:sldId id="557" r:id="rId15"/>
    <p:sldId id="589" r:id="rId16"/>
    <p:sldId id="590" r:id="rId17"/>
    <p:sldId id="591" r:id="rId18"/>
    <p:sldId id="593" r:id="rId19"/>
    <p:sldId id="579" r:id="rId20"/>
    <p:sldId id="580" r:id="rId21"/>
    <p:sldId id="615" r:id="rId22"/>
    <p:sldId id="616" r:id="rId23"/>
    <p:sldId id="509" r:id="rId24"/>
    <p:sldId id="510" r:id="rId25"/>
    <p:sldId id="511" r:id="rId26"/>
    <p:sldId id="512" r:id="rId27"/>
    <p:sldId id="513" r:id="rId28"/>
    <p:sldId id="515" r:id="rId29"/>
    <p:sldId id="516" r:id="rId30"/>
    <p:sldId id="517" r:id="rId31"/>
    <p:sldId id="518" r:id="rId32"/>
    <p:sldId id="662" r:id="rId33"/>
    <p:sldId id="578" r:id="rId34"/>
    <p:sldId id="570" r:id="rId35"/>
    <p:sldId id="555" r:id="rId36"/>
    <p:sldId id="618" r:id="rId37"/>
    <p:sldId id="641" r:id="rId38"/>
    <p:sldId id="619" r:id="rId39"/>
    <p:sldId id="642" r:id="rId40"/>
    <p:sldId id="643" r:id="rId41"/>
    <p:sldId id="620" r:id="rId42"/>
    <p:sldId id="621" r:id="rId43"/>
    <p:sldId id="622" r:id="rId44"/>
    <p:sldId id="623" r:id="rId45"/>
    <p:sldId id="624" r:id="rId46"/>
    <p:sldId id="625" r:id="rId47"/>
    <p:sldId id="626" r:id="rId48"/>
    <p:sldId id="637" r:id="rId49"/>
    <p:sldId id="617" r:id="rId50"/>
    <p:sldId id="628" r:id="rId51"/>
    <p:sldId id="629" r:id="rId52"/>
    <p:sldId id="630" r:id="rId53"/>
    <p:sldId id="631" r:id="rId54"/>
    <p:sldId id="632" r:id="rId55"/>
    <p:sldId id="633" r:id="rId56"/>
    <p:sldId id="634" r:id="rId57"/>
    <p:sldId id="635" r:id="rId58"/>
    <p:sldId id="636" r:id="rId59"/>
    <p:sldId id="556" r:id="rId60"/>
    <p:sldId id="586" r:id="rId61"/>
    <p:sldId id="602" r:id="rId62"/>
    <p:sldId id="609" r:id="rId63"/>
    <p:sldId id="559" r:id="rId64"/>
    <p:sldId id="652" r:id="rId65"/>
    <p:sldId id="565" r:id="rId66"/>
    <p:sldId id="564" r:id="rId67"/>
    <p:sldId id="639" r:id="rId68"/>
    <p:sldId id="653" r:id="rId69"/>
    <p:sldId id="279" r:id="rId70"/>
    <p:sldId id="280" r:id="rId71"/>
    <p:sldId id="638" r:id="rId72"/>
    <p:sldId id="654" r:id="rId73"/>
    <p:sldId id="655" r:id="rId74"/>
    <p:sldId id="561" r:id="rId75"/>
    <p:sldId id="640" r:id="rId76"/>
    <p:sldId id="660" r:id="rId77"/>
    <p:sldId id="656" r:id="rId78"/>
    <p:sldId id="287" r:id="rId79"/>
    <p:sldId id="650" r:id="rId80"/>
    <p:sldId id="651" r:id="rId81"/>
    <p:sldId id="659" r:id="rId82"/>
    <p:sldId id="658" r:id="rId83"/>
    <p:sldId id="657" r:id="rId84"/>
    <p:sldId id="562" r:id="rId85"/>
    <p:sldId id="563" r:id="rId86"/>
    <p:sldId id="566" r:id="rId87"/>
    <p:sldId id="571" r:id="rId88"/>
    <p:sldId id="572" r:id="rId89"/>
    <p:sldId id="520" r:id="rId90"/>
    <p:sldId id="521" r:id="rId91"/>
    <p:sldId id="522" r:id="rId92"/>
    <p:sldId id="523" r:id="rId93"/>
    <p:sldId id="524" r:id="rId94"/>
    <p:sldId id="525" r:id="rId95"/>
    <p:sldId id="526" r:id="rId96"/>
    <p:sldId id="497" r:id="rId97"/>
    <p:sldId id="498" r:id="rId98"/>
    <p:sldId id="499" r:id="rId99"/>
    <p:sldId id="500" r:id="rId100"/>
    <p:sldId id="501" r:id="rId101"/>
    <p:sldId id="502" r:id="rId102"/>
    <p:sldId id="503" r:id="rId103"/>
    <p:sldId id="504" r:id="rId104"/>
    <p:sldId id="505" r:id="rId105"/>
    <p:sldId id="644" r:id="rId106"/>
    <p:sldId id="649" r:id="rId107"/>
    <p:sldId id="646" r:id="rId108"/>
    <p:sldId id="647" r:id="rId109"/>
    <p:sldId id="648" r:id="rId110"/>
    <p:sldId id="531" r:id="rId111"/>
    <p:sldId id="594" r:id="rId112"/>
    <p:sldId id="532" r:id="rId113"/>
    <p:sldId id="568" r:id="rId114"/>
    <p:sldId id="569" r:id="rId115"/>
    <p:sldId id="536" r:id="rId116"/>
    <p:sldId id="535" r:id="rId117"/>
    <p:sldId id="537" r:id="rId118"/>
    <p:sldId id="538" r:id="rId119"/>
    <p:sldId id="539" r:id="rId120"/>
    <p:sldId id="540" r:id="rId121"/>
    <p:sldId id="598" r:id="rId122"/>
    <p:sldId id="599" r:id="rId123"/>
  </p:sldIdLst>
  <p:sldSz cx="11522075" cy="6480175"/>
  <p:notesSz cx="6786563" cy="9923463"/>
  <p:defaultTextStyle>
    <a:defPPr>
      <a:defRPr lang="de-DE"/>
    </a:defPPr>
    <a:lvl1pPr marL="0" algn="l" defTabSz="1152144" rtl="0" eaLnBrk="1" latinLnBrk="0" hangingPunct="1">
      <a:defRPr sz="2300" kern="1200">
        <a:solidFill>
          <a:schemeClr val="tx1"/>
        </a:solidFill>
        <a:latin typeface="+mn-lt"/>
        <a:ea typeface="+mn-ea"/>
        <a:cs typeface="+mn-cs"/>
      </a:defRPr>
    </a:lvl1pPr>
    <a:lvl2pPr marL="576072" algn="l" defTabSz="1152144" rtl="0" eaLnBrk="1" latinLnBrk="0" hangingPunct="1">
      <a:defRPr sz="2300" kern="1200">
        <a:solidFill>
          <a:schemeClr val="tx1"/>
        </a:solidFill>
        <a:latin typeface="+mn-lt"/>
        <a:ea typeface="+mn-ea"/>
        <a:cs typeface="+mn-cs"/>
      </a:defRPr>
    </a:lvl2pPr>
    <a:lvl3pPr marL="1152144" algn="l" defTabSz="1152144" rtl="0" eaLnBrk="1" latinLnBrk="0" hangingPunct="1">
      <a:defRPr sz="2300" kern="1200">
        <a:solidFill>
          <a:schemeClr val="tx1"/>
        </a:solidFill>
        <a:latin typeface="+mn-lt"/>
        <a:ea typeface="+mn-ea"/>
        <a:cs typeface="+mn-cs"/>
      </a:defRPr>
    </a:lvl3pPr>
    <a:lvl4pPr marL="1728216" algn="l" defTabSz="1152144" rtl="0" eaLnBrk="1" latinLnBrk="0" hangingPunct="1">
      <a:defRPr sz="2300" kern="1200">
        <a:solidFill>
          <a:schemeClr val="tx1"/>
        </a:solidFill>
        <a:latin typeface="+mn-lt"/>
        <a:ea typeface="+mn-ea"/>
        <a:cs typeface="+mn-cs"/>
      </a:defRPr>
    </a:lvl4pPr>
    <a:lvl5pPr marL="2304288" algn="l" defTabSz="1152144" rtl="0" eaLnBrk="1" latinLnBrk="0" hangingPunct="1">
      <a:defRPr sz="2300" kern="1200">
        <a:solidFill>
          <a:schemeClr val="tx1"/>
        </a:solidFill>
        <a:latin typeface="+mn-lt"/>
        <a:ea typeface="+mn-ea"/>
        <a:cs typeface="+mn-cs"/>
      </a:defRPr>
    </a:lvl5pPr>
    <a:lvl6pPr marL="2880360" algn="l" defTabSz="1152144" rtl="0" eaLnBrk="1" latinLnBrk="0" hangingPunct="1">
      <a:defRPr sz="2300" kern="1200">
        <a:solidFill>
          <a:schemeClr val="tx1"/>
        </a:solidFill>
        <a:latin typeface="+mn-lt"/>
        <a:ea typeface="+mn-ea"/>
        <a:cs typeface="+mn-cs"/>
      </a:defRPr>
    </a:lvl6pPr>
    <a:lvl7pPr marL="3456432" algn="l" defTabSz="1152144" rtl="0" eaLnBrk="1" latinLnBrk="0" hangingPunct="1">
      <a:defRPr sz="2300" kern="1200">
        <a:solidFill>
          <a:schemeClr val="tx1"/>
        </a:solidFill>
        <a:latin typeface="+mn-lt"/>
        <a:ea typeface="+mn-ea"/>
        <a:cs typeface="+mn-cs"/>
      </a:defRPr>
    </a:lvl7pPr>
    <a:lvl8pPr marL="4032504" algn="l" defTabSz="1152144" rtl="0" eaLnBrk="1" latinLnBrk="0" hangingPunct="1">
      <a:defRPr sz="2300" kern="1200">
        <a:solidFill>
          <a:schemeClr val="tx1"/>
        </a:solidFill>
        <a:latin typeface="+mn-lt"/>
        <a:ea typeface="+mn-ea"/>
        <a:cs typeface="+mn-cs"/>
      </a:defRPr>
    </a:lvl8pPr>
    <a:lvl9pPr marL="4608576" algn="l" defTabSz="1152144" rtl="0" eaLnBrk="1" latinLnBrk="0" hangingPunct="1">
      <a:defRPr sz="2300" kern="1200">
        <a:solidFill>
          <a:schemeClr val="tx1"/>
        </a:solidFill>
        <a:latin typeface="+mn-lt"/>
        <a:ea typeface="+mn-ea"/>
        <a:cs typeface="+mn-cs"/>
      </a:defRPr>
    </a:lvl9pPr>
  </p:defaultTextStyle>
  <p:extLst>
    <p:ext uri="{521415D9-36F7-43E2-AB2F-B90AF26B5E84}">
      <p14:sectionLst xmlns:p14="http://schemas.microsoft.com/office/powerpoint/2010/main">
        <p14:section name="Organisatorisches, Einführung" id="{CB4A7050-7FB3-44EB-A223-24A642EE15CA}">
          <p14:sldIdLst>
            <p14:sldId id="454"/>
            <p14:sldId id="600"/>
          </p14:sldIdLst>
        </p14:section>
        <p14:section name="Datenverständnis" id="{3B948C61-E305-4451-A110-8C8FB71E2156}">
          <p14:sldIdLst>
            <p14:sldId id="614"/>
          </p14:sldIdLst>
        </p14:section>
        <p14:section name="**** Master Data Management" id="{CCE89616-22F4-424B-8C97-4C309EEAFB98}">
          <p14:sldIdLst>
            <p14:sldId id="587"/>
          </p14:sldIdLst>
        </p14:section>
        <p14:section name="**** Datentypen" id="{E0969948-AD79-4FAD-B70A-C8658A16DE7C}">
          <p14:sldIdLst>
            <p14:sldId id="573"/>
            <p14:sldId id="574"/>
            <p14:sldId id="575"/>
            <p14:sldId id="576"/>
            <p14:sldId id="577"/>
            <p14:sldId id="583"/>
            <p14:sldId id="584"/>
            <p14:sldId id="585"/>
            <p14:sldId id="661"/>
          </p14:sldIdLst>
        </p14:section>
        <p14:section name="**** Datenqualität" id="{3DC2327C-A8DA-45D8-9040-74F5E1497D82}">
          <p14:sldIdLst>
            <p14:sldId id="557"/>
            <p14:sldId id="589"/>
            <p14:sldId id="590"/>
            <p14:sldId id="591"/>
            <p14:sldId id="593"/>
          </p14:sldIdLst>
        </p14:section>
        <p14:section name="Statistische Maßzahlen" id="{DC7ABEED-1438-4DEF-BB6A-48F5456B890E}">
          <p14:sldIdLst>
            <p14:sldId id="579"/>
            <p14:sldId id="580"/>
            <p14:sldId id="615"/>
            <p14:sldId id="616"/>
          </p14:sldIdLst>
        </p14:section>
        <p14:section name="**** Abstände / Ähnlichkeit" id="{DE983AFD-431E-4B7B-BF58-CF1F55F19EB3}">
          <p14:sldIdLst>
            <p14:sldId id="509"/>
            <p14:sldId id="510"/>
            <p14:sldId id="511"/>
            <p14:sldId id="512"/>
            <p14:sldId id="513"/>
          </p14:sldIdLst>
        </p14:section>
        <p14:section name="**** Bias vs Varianz" id="{561C59FD-FE9A-45F6-99E5-8535FC3C625E}">
          <p14:sldIdLst>
            <p14:sldId id="515"/>
            <p14:sldId id="516"/>
            <p14:sldId id="517"/>
            <p14:sldId id="518"/>
          </p14:sldIdLst>
        </p14:section>
        <p14:section name="**** Korrelationen" id="{D9482998-AB92-4352-B5EB-A8B4B3B5298E}">
          <p14:sldIdLst>
            <p14:sldId id="662"/>
            <p14:sldId id="578"/>
          </p14:sldIdLst>
        </p14:section>
        <p14:section name="**** Multikollinearität" id="{BBF58A97-7653-4818-AF64-BBD9E9A167A7}">
          <p14:sldIdLst>
            <p14:sldId id="570"/>
            <p14:sldId id="555"/>
          </p14:sldIdLst>
        </p14:section>
        <p14:section name="Clusteranalyse" id="{91098A8A-2138-44BD-A648-3C2F8FCD1485}">
          <p14:sldIdLst>
            <p14:sldId id="618"/>
            <p14:sldId id="641"/>
            <p14:sldId id="619"/>
            <p14:sldId id="642"/>
            <p14:sldId id="643"/>
            <p14:sldId id="620"/>
            <p14:sldId id="621"/>
            <p14:sldId id="622"/>
            <p14:sldId id="623"/>
            <p14:sldId id="624"/>
            <p14:sldId id="625"/>
            <p14:sldId id="626"/>
            <p14:sldId id="637"/>
            <p14:sldId id="617"/>
            <p14:sldId id="628"/>
            <p14:sldId id="629"/>
            <p14:sldId id="630"/>
            <p14:sldId id="631"/>
            <p14:sldId id="632"/>
            <p14:sldId id="633"/>
            <p14:sldId id="634"/>
            <p14:sldId id="635"/>
            <p14:sldId id="636"/>
          </p14:sldIdLst>
        </p14:section>
        <p14:section name="Datenverständnis" id="{FAE3C18E-4334-4F51-8DF8-0ED98E614465}">
          <p14:sldIdLst>
            <p14:sldId id="556"/>
            <p14:sldId id="586"/>
            <p14:sldId id="602"/>
          </p14:sldIdLst>
        </p14:section>
        <p14:section name="Datenaufbereitung" id="{0F687944-3074-4227-9212-B797C38CDA62}">
          <p14:sldIdLst>
            <p14:sldId id="609"/>
            <p14:sldId id="559"/>
            <p14:sldId id="652"/>
          </p14:sldIdLst>
        </p14:section>
        <p14:section name="**** Ausreißer erkennen" id="{9993D61B-F597-4101-B245-C2843258BBE6}">
          <p14:sldIdLst>
            <p14:sldId id="565"/>
            <p14:sldId id="564"/>
            <p14:sldId id="639"/>
            <p14:sldId id="653"/>
            <p14:sldId id="279"/>
            <p14:sldId id="280"/>
            <p14:sldId id="638"/>
            <p14:sldId id="654"/>
            <p14:sldId id="655"/>
            <p14:sldId id="561"/>
            <p14:sldId id="640"/>
            <p14:sldId id="660"/>
            <p14:sldId id="656"/>
          </p14:sldIdLst>
        </p14:section>
        <p14:section name="**** Drift erkennen" id="{D3966ECA-559A-4AAA-9520-C2D15F0CBCB2}">
          <p14:sldIdLst>
            <p14:sldId id="287"/>
            <p14:sldId id="650"/>
            <p14:sldId id="651"/>
            <p14:sldId id="659"/>
            <p14:sldId id="658"/>
            <p14:sldId id="657"/>
          </p14:sldIdLst>
        </p14:section>
        <p14:section name="**** Fehlende Werte" id="{00CD3793-AEDF-4E35-933D-75CE6AD6B375}">
          <p14:sldIdLst>
            <p14:sldId id="562"/>
            <p14:sldId id="563"/>
            <p14:sldId id="566"/>
          </p14:sldIdLst>
        </p14:section>
        <p14:section name="**** Standardisierung" id="{EE2829CA-CBE7-40F0-9B77-93D9BA2BB050}">
          <p14:sldIdLst>
            <p14:sldId id="571"/>
            <p14:sldId id="572"/>
          </p14:sldIdLst>
        </p14:section>
        <p14:section name="**** Trainings-, Test-, Valdierungsdaten" id="{F12EE9AF-81A9-429A-9DDE-7D737944C81E}">
          <p14:sldIdLst>
            <p14:sldId id="520"/>
            <p14:sldId id="521"/>
            <p14:sldId id="522"/>
            <p14:sldId id="523"/>
            <p14:sldId id="524"/>
            <p14:sldId id="525"/>
            <p14:sldId id="526"/>
          </p14:sldIdLst>
        </p14:section>
        <p14:section name="**** Balancierung" id="{8BA28FB7-9339-4166-AECE-BB8603A817A2}">
          <p14:sldIdLst>
            <p14:sldId id="497"/>
            <p14:sldId id="498"/>
            <p14:sldId id="499"/>
            <p14:sldId id="500"/>
            <p14:sldId id="501"/>
            <p14:sldId id="502"/>
            <p14:sldId id="503"/>
            <p14:sldId id="504"/>
            <p14:sldId id="505"/>
          </p14:sldIdLst>
        </p14:section>
        <p14:section name="Dimensionsreduktion" id="{D2AD190A-9502-4BF9-809E-CF308A0641A9}">
          <p14:sldIdLst>
            <p14:sldId id="644"/>
            <p14:sldId id="649"/>
          </p14:sldIdLst>
        </p14:section>
        <p14:section name="**** PCA" id="{0E659295-88C8-48A1-8D4D-DF7CE340D782}">
          <p14:sldIdLst>
            <p14:sldId id="646"/>
          </p14:sldIdLst>
        </p14:section>
        <p14:section name="**** tSNE" id="{E470BF3B-4A5B-4E71-BB21-CC01E951643A}">
          <p14:sldIdLst>
            <p14:sldId id="647"/>
            <p14:sldId id="648"/>
          </p14:sldIdLst>
        </p14:section>
        <p14:section name="Lineare Regressionen" id="{BECC1F58-31EA-4D7D-83C1-7E42BCFCDC37}">
          <p14:sldIdLst>
            <p14:sldId id="531"/>
            <p14:sldId id="594"/>
            <p14:sldId id="532"/>
            <p14:sldId id="568"/>
            <p14:sldId id="569"/>
            <p14:sldId id="536"/>
            <p14:sldId id="535"/>
            <p14:sldId id="537"/>
            <p14:sldId id="538"/>
            <p14:sldId id="539"/>
            <p14:sldId id="540"/>
            <p14:sldId id="598"/>
            <p14:sldId id="599"/>
          </p14:sldIdLst>
        </p14:section>
      </p14:sectionLst>
    </p:ext>
    <p:ext uri="{EFAFB233-063F-42B5-8137-9DF3F51BA10A}">
      <p15:sldGuideLst xmlns:p15="http://schemas.microsoft.com/office/powerpoint/2012/main" xmlns="">
        <p15:guide id="1" orient="horz" pos="2041">
          <p15:clr>
            <a:srgbClr val="A4A3A4"/>
          </p15:clr>
        </p15:guide>
        <p15:guide id="2" pos="3629">
          <p15:clr>
            <a:srgbClr val="A4A3A4"/>
          </p15:clr>
        </p15:guide>
      </p15:sldGuideLst>
    </p:ext>
    <p:ext uri="{2D200454-40CA-4A62-9FC3-DE9A4176ACB9}">
      <p15:notesGuideLst xmlns:p15="http://schemas.microsoft.com/office/powerpoint/2012/main" xmlns="">
        <p15:guide id="1" orient="horz" pos="3126">
          <p15:clr>
            <a:srgbClr val="A4A3A4"/>
          </p15:clr>
        </p15:guide>
        <p15:guide id="2" pos="21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7" autoAdjust="0"/>
    <p:restoredTop sz="85735" autoAdjust="0"/>
  </p:normalViewPr>
  <p:slideViewPr>
    <p:cSldViewPr>
      <p:cViewPr varScale="1">
        <p:scale>
          <a:sx n="93" d="100"/>
          <a:sy n="93" d="100"/>
        </p:scale>
        <p:origin x="-1000" y="-37"/>
      </p:cViewPr>
      <p:guideLst>
        <p:guide orient="horz" pos="2041"/>
        <p:guide pos="3629"/>
      </p:guideLst>
    </p:cSldViewPr>
  </p:slideViewPr>
  <p:outlineViewPr>
    <p:cViewPr>
      <p:scale>
        <a:sx n="33" d="100"/>
        <a:sy n="33" d="100"/>
      </p:scale>
      <p:origin x="0" y="123115"/>
    </p:cViewPr>
  </p:outlineViewPr>
  <p:notesTextViewPr>
    <p:cViewPr>
      <p:scale>
        <a:sx n="75" d="100"/>
        <a:sy n="75" d="100"/>
      </p:scale>
      <p:origin x="0" y="0"/>
    </p:cViewPr>
  </p:notesTextViewPr>
  <p:sorterViewPr>
    <p:cViewPr>
      <p:scale>
        <a:sx n="75" d="100"/>
        <a:sy n="75" d="100"/>
      </p:scale>
      <p:origin x="0" y="305"/>
    </p:cViewPr>
  </p:sorterViewPr>
  <p:notesViewPr>
    <p:cSldViewPr>
      <p:cViewPr>
        <p:scale>
          <a:sx n="100" d="100"/>
          <a:sy n="100" d="100"/>
        </p:scale>
        <p:origin x="-1042" y="-21"/>
      </p:cViewPr>
      <p:guideLst>
        <p:guide orient="horz" pos="3126"/>
        <p:guide pos="21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0951" cy="4968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4026" y="0"/>
            <a:ext cx="2940951" cy="496888"/>
          </a:xfrm>
          <a:prstGeom prst="rect">
            <a:avLst/>
          </a:prstGeom>
        </p:spPr>
        <p:txBody>
          <a:bodyPr vert="horz" lIns="91440" tIns="45720" rIns="91440" bIns="45720" rtlCol="0"/>
          <a:lstStyle>
            <a:lvl1pPr algn="r">
              <a:defRPr sz="1200"/>
            </a:lvl1pPr>
          </a:lstStyle>
          <a:p>
            <a:fld id="{E22DDC7D-0F5C-411B-B5E5-FA30AA2A2D82}" type="datetimeFigureOut">
              <a:rPr lang="de-DE" smtClean="0"/>
              <a:t>29.08.2025</a:t>
            </a:fld>
            <a:endParaRPr lang="de-DE"/>
          </a:p>
        </p:txBody>
      </p:sp>
      <p:sp>
        <p:nvSpPr>
          <p:cNvPr id="4" name="Fußzeilenplatzhalter 3"/>
          <p:cNvSpPr>
            <a:spLocks noGrp="1"/>
          </p:cNvSpPr>
          <p:nvPr>
            <p:ph type="ftr" sz="quarter" idx="2"/>
          </p:nvPr>
        </p:nvSpPr>
        <p:spPr>
          <a:xfrm>
            <a:off x="0" y="9424989"/>
            <a:ext cx="2940951" cy="4968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4026" y="9424989"/>
            <a:ext cx="2940951" cy="496887"/>
          </a:xfrm>
          <a:prstGeom prst="rect">
            <a:avLst/>
          </a:prstGeom>
        </p:spPr>
        <p:txBody>
          <a:bodyPr vert="horz" lIns="91440" tIns="45720" rIns="91440" bIns="45720" rtlCol="0" anchor="b"/>
          <a:lstStyle>
            <a:lvl1pPr algn="r">
              <a:defRPr sz="1200"/>
            </a:lvl1pPr>
          </a:lstStyle>
          <a:p>
            <a:fld id="{B8C54F26-FB1F-458A-840F-770476E73430}" type="slidenum">
              <a:rPr lang="de-DE" smtClean="0"/>
              <a:t>‹Nr.›</a:t>
            </a:fld>
            <a:endParaRPr lang="de-DE"/>
          </a:p>
        </p:txBody>
      </p:sp>
    </p:spTree>
    <p:extLst>
      <p:ext uri="{BB962C8B-B14F-4D97-AF65-F5344CB8AC3E}">
        <p14:creationId xmlns:p14="http://schemas.microsoft.com/office/powerpoint/2010/main" val="1849433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0844" cy="49617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44148" y="0"/>
            <a:ext cx="2940844" cy="496173"/>
          </a:xfrm>
          <a:prstGeom prst="rect">
            <a:avLst/>
          </a:prstGeom>
        </p:spPr>
        <p:txBody>
          <a:bodyPr vert="horz" lIns="91440" tIns="45720" rIns="91440" bIns="45720" rtlCol="0"/>
          <a:lstStyle>
            <a:lvl1pPr algn="r">
              <a:defRPr sz="1200"/>
            </a:lvl1pPr>
          </a:lstStyle>
          <a:p>
            <a:fld id="{CA8C7DE9-7F81-49AD-AC57-3456280B7CF5}" type="datetimeFigureOut">
              <a:rPr lang="de-DE" smtClean="0"/>
              <a:t>29.08.2025</a:t>
            </a:fld>
            <a:endParaRPr lang="de-DE"/>
          </a:p>
        </p:txBody>
      </p:sp>
      <p:sp>
        <p:nvSpPr>
          <p:cNvPr id="4" name="Folienbildplatzhalter 3"/>
          <p:cNvSpPr>
            <a:spLocks noGrp="1" noRot="1" noChangeAspect="1"/>
          </p:cNvSpPr>
          <p:nvPr>
            <p:ph type="sldImg" idx="2"/>
          </p:nvPr>
        </p:nvSpPr>
        <p:spPr>
          <a:xfrm>
            <a:off x="86518" y="713259"/>
            <a:ext cx="6615113" cy="3721100"/>
          </a:xfrm>
          <a:prstGeom prst="rect">
            <a:avLst/>
          </a:prstGeom>
          <a:noFill/>
          <a:ln w="12700">
            <a:solidFill>
              <a:prstClr val="black"/>
            </a:solidFill>
          </a:ln>
        </p:spPr>
        <p:txBody>
          <a:bodyPr vert="horz" lIns="91440" tIns="45720" rIns="91440" bIns="45720" rtlCol="0" anchor="ctr"/>
          <a:lstStyle/>
          <a:p>
            <a:r>
              <a:rPr lang="de-DE" dirty="0"/>
              <a:t>o</a:t>
            </a:r>
          </a:p>
        </p:txBody>
      </p:sp>
      <p:sp>
        <p:nvSpPr>
          <p:cNvPr id="5" name="Notizenplatzhalter 4"/>
          <p:cNvSpPr>
            <a:spLocks noGrp="1"/>
          </p:cNvSpPr>
          <p:nvPr>
            <p:ph type="body" sz="quarter" idx="3"/>
          </p:nvPr>
        </p:nvSpPr>
        <p:spPr>
          <a:xfrm>
            <a:off x="678657" y="4713645"/>
            <a:ext cx="5429250" cy="4465558"/>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9425568"/>
            <a:ext cx="2940844" cy="49617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44148" y="9425568"/>
            <a:ext cx="2940844" cy="496173"/>
          </a:xfrm>
          <a:prstGeom prst="rect">
            <a:avLst/>
          </a:prstGeom>
        </p:spPr>
        <p:txBody>
          <a:bodyPr vert="horz" lIns="91440" tIns="45720" rIns="91440" bIns="45720" rtlCol="0" anchor="b"/>
          <a:lstStyle>
            <a:lvl1pPr algn="r">
              <a:defRPr sz="1200"/>
            </a:lvl1pPr>
          </a:lstStyle>
          <a:p>
            <a:fld id="{C46A34EA-5938-436D-8788-E6E8D1FD0DF7}" type="slidenum">
              <a:rPr lang="de-DE" smtClean="0"/>
              <a:t>‹Nr.›</a:t>
            </a:fld>
            <a:endParaRPr lang="de-DE"/>
          </a:p>
        </p:txBody>
      </p:sp>
    </p:spTree>
    <p:extLst>
      <p:ext uri="{BB962C8B-B14F-4D97-AF65-F5344CB8AC3E}">
        <p14:creationId xmlns:p14="http://schemas.microsoft.com/office/powerpoint/2010/main" val="1825256692"/>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1pPr>
    <a:lvl2pPr marL="4572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2pPr>
    <a:lvl3pPr marL="9144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3pPr>
    <a:lvl4pPr marL="13716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4pPr>
    <a:lvl5pPr marL="1828800" algn="l" defTabSz="914400" rtl="0" eaLnBrk="1" latinLnBrk="0" hangingPunct="1">
      <a:defRPr sz="900" kern="1200" baseline="0">
        <a:solidFill>
          <a:schemeClr val="tx1"/>
        </a:solidFill>
        <a:latin typeface="Arial" panose="020B0604020202020204" pitchFamily="34" charset="0"/>
        <a:ea typeface="Cambria" panose="02040503050406030204" pitchFamily="18" charset="0"/>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i.org/10.3390/e22101105"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julius.ai/chat"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scikit-learn.org/stable/auto_examples/neighbors/plot_nca_dim_reduction.html#sphx-glr-auto-examples-neighbors-plot-nca-dim-reduction-py"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endParaRPr lang="de-DE"/>
          </a:p>
          <a:p>
            <a:endParaRPr lang="de-DE"/>
          </a:p>
          <a:p>
            <a:r>
              <a:rPr lang="de-DE"/>
              <a:t>Die Creative Commons-Lizenz CC BY-NC-SA steht für "Attribution-NonCommercial-ShareAlike". Diese Lizenz erlaubt es dieses Werk unter folgenden Bedingungen zu nutzen:</a:t>
            </a:r>
          </a:p>
          <a:p>
            <a:r>
              <a:rPr lang="de-DE"/>
              <a:t>    BY (Attribution): Die Nutzer müssen den Urheber des Werks nennen.</a:t>
            </a:r>
          </a:p>
          <a:p>
            <a:r>
              <a:rPr lang="de-DE"/>
              <a:t>    NC (NonCommercial): Die Nutzung des Werks ist nur für nicht-kommerzielle Zwecke erlaubt.</a:t>
            </a:r>
          </a:p>
          <a:p>
            <a:r>
              <a:rPr lang="de-DE"/>
              <a:t>    SA (ShareAlike): Wenn das Werk verändert oder darauf aufgebaut wird, muss das neue Werk unter denselben Bedingungen lizenziert werden</a:t>
            </a:r>
          </a:p>
        </p:txBody>
      </p:sp>
      <p:sp>
        <p:nvSpPr>
          <p:cNvPr id="4" name="Foliennummernplatzhalter 3"/>
          <p:cNvSpPr>
            <a:spLocks noGrp="1"/>
          </p:cNvSpPr>
          <p:nvPr>
            <p:ph type="sldNum" sz="quarter" idx="10"/>
          </p:nvPr>
        </p:nvSpPr>
        <p:spPr/>
        <p:txBody>
          <a:bodyPr/>
          <a:lstStyle/>
          <a:p>
            <a:fld id="{C46A34EA-5938-436D-8788-E6E8D1FD0DF7}" type="slidenum">
              <a:rPr lang="de-DE" smtClean="0"/>
              <a:t>1</a:t>
            </a:fld>
            <a:endParaRPr lang="de-DE"/>
          </a:p>
        </p:txBody>
      </p:sp>
    </p:spTree>
    <p:extLst>
      <p:ext uri="{BB962C8B-B14F-4D97-AF65-F5344CB8AC3E}">
        <p14:creationId xmlns:p14="http://schemas.microsoft.com/office/powerpoint/2010/main" val="247664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Wo sind die neusten Anwendungen, wie IoT, in</a:t>
            </a:r>
            <a:r>
              <a:rPr lang="de-DE" baseline="0"/>
              <a:t> Abbildung?</a:t>
            </a:r>
          </a:p>
          <a:p>
            <a:pPr marL="171450" indent="-171450">
              <a:buFont typeface="Arial" panose="020B0604020202020204" pitchFamily="34" charset="0"/>
              <a:buChar char="•"/>
            </a:pPr>
            <a:r>
              <a:rPr lang="de-DE" baseline="0"/>
              <a:t>90% der Daten einer Wissenschaft entstehen in zwei Jahren zuvor. Exponentielles Wachstum. Datafzierung der Wissenschaft. Neue Naturgesetze nicht mehr durch Versuche und theoretischer Herleitung, sondern Datenanalyse.</a:t>
            </a:r>
          </a:p>
        </p:txBody>
      </p:sp>
      <p:sp>
        <p:nvSpPr>
          <p:cNvPr id="4" name="Foliennummernplatzhalter 3"/>
          <p:cNvSpPr>
            <a:spLocks noGrp="1"/>
          </p:cNvSpPr>
          <p:nvPr>
            <p:ph type="sldNum" sz="quarter" idx="10"/>
          </p:nvPr>
        </p:nvSpPr>
        <p:spPr/>
        <p:txBody>
          <a:bodyPr/>
          <a:lstStyle/>
          <a:p>
            <a:fld id="{C46A34EA-5938-436D-8788-E6E8D1FD0DF7}" type="slidenum">
              <a:rPr lang="de-DE" smtClean="0"/>
              <a:t>10</a:t>
            </a:fld>
            <a:endParaRPr lang="de-DE"/>
          </a:p>
        </p:txBody>
      </p:sp>
    </p:spTree>
    <p:extLst>
      <p:ext uri="{BB962C8B-B14F-4D97-AF65-F5344CB8AC3E}">
        <p14:creationId xmlns:p14="http://schemas.microsoft.com/office/powerpoint/2010/main" val="22924811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Dach (hat) und Strich (bar) Notation</a:t>
            </a:r>
            <a:r>
              <a:rPr lang="de-DE" baseline="0"/>
              <a:t> unterscheiden beobachtete und geschätzte Werte.</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latin typeface="Arial" panose="020B0604020202020204" pitchFamily="34" charset="0"/>
                <a:cs typeface="Arial" panose="020B0604020202020204" pitchFamily="34" charset="0"/>
              </a:rPr>
              <a:t>R</a:t>
            </a:r>
            <a:r>
              <a:rPr lang="de-DE" sz="900" baseline="30000">
                <a:latin typeface="Arial" panose="020B0604020202020204" pitchFamily="34" charset="0"/>
                <a:cs typeface="Arial" panose="020B0604020202020204" pitchFamily="34" charset="0"/>
              </a:rPr>
              <a:t>2</a:t>
            </a:r>
            <a:r>
              <a:rPr lang="de-DE" sz="900">
                <a:latin typeface="Arial" panose="020B0604020202020204" pitchFamily="34" charset="0"/>
                <a:cs typeface="Arial" panose="020B0604020202020204" pitchFamily="34" charset="0"/>
              </a:rPr>
              <a:t> ist ein Maß</a:t>
            </a:r>
            <a:r>
              <a:rPr lang="de-DE" sz="900" baseline="0">
                <a:latin typeface="Arial" panose="020B0604020202020204" pitchFamily="34" charset="0"/>
                <a:cs typeface="Arial" panose="020B0604020202020204" pitchFamily="34" charset="0"/>
              </a:rPr>
              <a:t> der Sparsamkeit (</a:t>
            </a:r>
            <a:r>
              <a:rPr lang="de-DE"/>
              <a:t>parsimony</a:t>
            </a:r>
            <a:r>
              <a:rPr lang="de-DE" sz="900" baseline="0">
                <a:latin typeface="Arial" panose="020B0604020202020204" pitchFamily="34" charset="0"/>
                <a:cs typeface="Arial" panose="020B0604020202020204" pitchFamily="34" charset="0"/>
              </a:rPr>
              <a:t>)</a:t>
            </a:r>
            <a:r>
              <a:rPr lang="de-DE" sz="900">
                <a:latin typeface="Arial" panose="020B0604020202020204" pitchFamily="34" charset="0"/>
                <a:cs typeface="Arial" panose="020B0604020202020204" pitchFamily="34" charset="0"/>
              </a:rPr>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latin typeface="Arial" panose="020B0604020202020204" pitchFamily="34" charset="0"/>
                <a:cs typeface="Arial" panose="020B0604020202020204" pitchFamily="34" charset="0"/>
              </a:rPr>
              <a:t>R</a:t>
            </a:r>
            <a:r>
              <a:rPr lang="de-DE" sz="900" baseline="30000">
                <a:latin typeface="Arial" panose="020B0604020202020204" pitchFamily="34" charset="0"/>
                <a:cs typeface="Arial" panose="020B0604020202020204" pitchFamily="34" charset="0"/>
              </a:rPr>
              <a:t>2</a:t>
            </a:r>
            <a:r>
              <a:rPr lang="de-DE" sz="900">
                <a:latin typeface="Arial" panose="020B0604020202020204" pitchFamily="34" charset="0"/>
                <a:cs typeface="Arial" panose="020B0604020202020204" pitchFamily="34" charset="0"/>
              </a:rPr>
              <a:t> ist dimensionslos.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latin typeface="Arial" panose="020B0604020202020204" pitchFamily="34" charset="0"/>
                <a:cs typeface="Arial" panose="020B0604020202020204" pitchFamily="34" charset="0"/>
              </a:rPr>
              <a:t>Quadrat der Varianz: besser wäre Standardabweichung,</a:t>
            </a:r>
            <a:r>
              <a:rPr lang="de-DE" sz="900" baseline="0">
                <a:latin typeface="Arial" panose="020B0604020202020204" pitchFamily="34" charset="0"/>
                <a:cs typeface="Arial" panose="020B0604020202020204" pitchFamily="34" charset="0"/>
              </a:rPr>
              <a:t> aber dann sind die Zahle nicht mehr linear interpretierbar.</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latin typeface="Arial" panose="020B0604020202020204" pitchFamily="34" charset="0"/>
                <a:cs typeface="Arial" panose="020B0604020202020204" pitchFamily="34" charset="0"/>
              </a:rPr>
              <a:t>Bei einer einfachen linearen Regression (nur eine erklärende Variable) entspricht das Bestimmtheitsmaß dem Quadrat des Bravais-Pearson-Korrelationskoeffizienten r</a:t>
            </a:r>
            <a:r>
              <a:rPr lang="de-DE" sz="900" baseline="-25000">
                <a:latin typeface="Arial" panose="020B0604020202020204" pitchFamily="34" charset="0"/>
                <a:cs typeface="Arial" panose="020B0604020202020204" pitchFamily="34" charset="0"/>
              </a:rPr>
              <a:t>xy</a:t>
            </a:r>
            <a:r>
              <a:rPr lang="de-DE" sz="900">
                <a:latin typeface="Arial" panose="020B0604020202020204" pitchFamily="34" charset="0"/>
                <a:cs typeface="Arial" panose="020B0604020202020204" pitchFamily="34" charset="0"/>
              </a:rPr>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SQE oder SSE: Summe der Quadrate der Erklärten Abweichungen bzw. englisch Sum of Squares Explained</a:t>
            </a:r>
          </a:p>
          <a:p>
            <a:pPr marL="171450" indent="-171450">
              <a:buFont typeface="Arial" panose="020B0604020202020204" pitchFamily="34" charset="0"/>
              <a:buChar char="•"/>
            </a:pPr>
            <a:r>
              <a:rPr lang="de-DE"/>
              <a:t>SQT oder SST: umme der Quadrate der Totalen Abweichungen bzw. englisch Sum of Squares Total</a:t>
            </a:r>
          </a:p>
          <a:p>
            <a:pPr marL="171450" indent="-171450">
              <a:buFont typeface="Arial" panose="020B0604020202020204" pitchFamily="34" charset="0"/>
              <a:buChar char="•"/>
            </a:pPr>
            <a:r>
              <a:rPr lang="de-DE"/>
              <a:t>SQE etc</a:t>
            </a:r>
            <a:r>
              <a:rPr lang="de-DE" baseline="0"/>
              <a:t> sind keine normierten Terme und deren Verwendung wechselt in Lehrbüchern!</a:t>
            </a:r>
            <a:endParaRPr lang="de-DE"/>
          </a:p>
          <a:p>
            <a:endParaRPr lang="de-DE"/>
          </a:p>
          <a:p>
            <a:r>
              <a:rPr lang="de-DE"/>
              <a:t>Weitere Ma0e siehe https://stats.oarc.ucla.edu/other/mult-pkg/faq/general/faq-what-are-pseudo-r-squareds/, abgerufen 23.05.2023.</a:t>
            </a:r>
          </a:p>
          <a:p>
            <a:endParaRPr lang="de-DE" dirty="0"/>
          </a:p>
          <a:p>
            <a:r>
              <a:rPr lang="de-DE"/>
              <a:t>Abb. von https://www.unibw.de/hum-bildungswissenschaft/professuren/swm/methodenskripte/lineare-regression-grundlagen-und-blue-annahmen.pdf, </a:t>
            </a:r>
            <a:r>
              <a:rPr lang="de-DE" dirty="0"/>
              <a:t>abgerufen 23.05.2023.</a:t>
            </a:r>
          </a:p>
        </p:txBody>
      </p:sp>
      <p:sp>
        <p:nvSpPr>
          <p:cNvPr id="4" name="Foliennummernplatzhalter 3"/>
          <p:cNvSpPr>
            <a:spLocks noGrp="1"/>
          </p:cNvSpPr>
          <p:nvPr>
            <p:ph type="sldNum" sz="quarter" idx="10"/>
          </p:nvPr>
        </p:nvSpPr>
        <p:spPr/>
        <p:txBody>
          <a:bodyPr/>
          <a:lstStyle/>
          <a:p>
            <a:fld id="{C46A34EA-5938-436D-8788-E6E8D1FD0DF7}" type="slidenum">
              <a:rPr lang="de-DE" smtClean="0"/>
              <a:t>115</a:t>
            </a:fld>
            <a:endParaRPr lang="de-DE"/>
          </a:p>
        </p:txBody>
      </p:sp>
    </p:spTree>
    <p:extLst>
      <p:ext uri="{BB962C8B-B14F-4D97-AF65-F5344CB8AC3E}">
        <p14:creationId xmlns:p14="http://schemas.microsoft.com/office/powerpoint/2010/main" val="35298591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Wie gut ist ein Regressionsmodell in Bezug auf eine Schätzung durch den Mittelwert?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Einführung in die Quadratsummenzerlegung, Streuungszerlegung.</a:t>
            </a:r>
          </a:p>
          <a:p>
            <a:pPr marL="171450" indent="-171450">
              <a:buFont typeface="Arial" panose="020B0604020202020204" pitchFamily="34" charset="0"/>
              <a:buChar char="•"/>
            </a:pPr>
            <a:r>
              <a:rPr lang="de-DE"/>
              <a:t>coefficient of determination [engl.] Bestimmtheitsmaß. Auch Determinationskoeffizient, R squared genannt.</a:t>
            </a:r>
          </a:p>
          <a:p>
            <a:endParaRPr lang="de-DE"/>
          </a:p>
          <a:p>
            <a:r>
              <a:rPr lang="de-DE"/>
              <a:t>Beispiel</a:t>
            </a:r>
            <a:r>
              <a:rPr lang="de-DE" baseline="0"/>
              <a:t> </a:t>
            </a:r>
            <a:r>
              <a:rPr lang="de-DE"/>
              <a:t>aus https://welt-der-bwl.de/Bestimmtheitsma%C3%9F, abgerufen 26.04.2024.</a:t>
            </a:r>
          </a:p>
        </p:txBody>
      </p:sp>
      <p:sp>
        <p:nvSpPr>
          <p:cNvPr id="4" name="Foliennummernplatzhalter 3"/>
          <p:cNvSpPr>
            <a:spLocks noGrp="1"/>
          </p:cNvSpPr>
          <p:nvPr>
            <p:ph type="sldNum" sz="quarter" idx="10"/>
          </p:nvPr>
        </p:nvSpPr>
        <p:spPr/>
        <p:txBody>
          <a:bodyPr/>
          <a:lstStyle/>
          <a:p>
            <a:fld id="{C46A34EA-5938-436D-8788-E6E8D1FD0DF7}" type="slidenum">
              <a:rPr lang="de-DE" smtClean="0"/>
              <a:t>116</a:t>
            </a:fld>
            <a:endParaRPr lang="de-DE"/>
          </a:p>
        </p:txBody>
      </p:sp>
    </p:spTree>
    <p:extLst>
      <p:ext uri="{BB962C8B-B14F-4D97-AF65-F5344CB8AC3E}">
        <p14:creationId xmlns:p14="http://schemas.microsoft.com/office/powerpoint/2010/main" val="21175489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Adjustiert</a:t>
            </a:r>
            <a:r>
              <a:rPr lang="de-DE" baseline="0"/>
              <a:t> heisst hier </a:t>
            </a:r>
            <a:r>
              <a:rPr lang="de-DE"/>
              <a:t>freiheitsgradbezogen.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Gedankenexperiment: Regression</a:t>
            </a:r>
            <a:r>
              <a:rPr lang="de-DE" baseline="0"/>
              <a:t> durch zwei Punkte mit R2=1! Trotzdem wird man erst mit viel mehr Daten dem R2 Glauben schenken.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Gedankenexperiment: Fügen Sie einem Regressionsmodell mit hohem</a:t>
            </a:r>
            <a:r>
              <a:rPr lang="de-DE" baseline="0"/>
              <a:t> Bestimmtheitsmaß viele zufällig verteilte neue Variablen hinzu. Beispiel 2 relevante und 98 zufällige Variablen.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R2a negativ zeigt auf ein Modell schlechter als Schätzung mit Mittelwert. Zuviele irrelevante Variablen!</a:t>
            </a:r>
          </a:p>
          <a:p>
            <a:endParaRPr lang="de-DE" dirty="0"/>
          </a:p>
          <a:p>
            <a:r>
              <a:rPr lang="de-DE"/>
              <a:t>Abb. von https://www.unibw.de/hum-bildungswissenschaft/professuren/swm/methodenskripte/lineare-regression-grundlagen-und-blue-annahmen.pdf, </a:t>
            </a:r>
            <a:r>
              <a:rPr lang="de-DE" dirty="0"/>
              <a:t>abgerufen 23.05.2023.</a:t>
            </a:r>
          </a:p>
        </p:txBody>
      </p:sp>
      <p:sp>
        <p:nvSpPr>
          <p:cNvPr id="4" name="Foliennummernplatzhalter 3"/>
          <p:cNvSpPr>
            <a:spLocks noGrp="1"/>
          </p:cNvSpPr>
          <p:nvPr>
            <p:ph type="sldNum" sz="quarter" idx="10"/>
          </p:nvPr>
        </p:nvSpPr>
        <p:spPr/>
        <p:txBody>
          <a:bodyPr/>
          <a:lstStyle/>
          <a:p>
            <a:fld id="{C46A34EA-5938-436D-8788-E6E8D1FD0DF7}" type="slidenum">
              <a:rPr lang="de-DE" smtClean="0"/>
              <a:t>117</a:t>
            </a:fld>
            <a:endParaRPr lang="de-DE"/>
          </a:p>
        </p:txBody>
      </p:sp>
    </p:spTree>
    <p:extLst>
      <p:ext uri="{BB962C8B-B14F-4D97-AF65-F5344CB8AC3E}">
        <p14:creationId xmlns:p14="http://schemas.microsoft.com/office/powerpoint/2010/main" val="35298591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a:t>
            </a:r>
            <a:r>
              <a:rPr lang="de-DE" baseline="30000"/>
              <a:t>2</a:t>
            </a:r>
            <a:r>
              <a:rPr lang="de-DE" baseline="0"/>
              <a:t> =0</a:t>
            </a:r>
            <a:r>
              <a:rPr lang="de-DE"/>
              <a:t>: Die unabhängigen Variablen können überhaupt nicht erklären - in diesen Fall finden wir auch keine Steigung der Regressionsgeraden, also alle Regressionskoeffzienten</a:t>
            </a:r>
            <a:r>
              <a:rPr lang="de-DE" baseline="0"/>
              <a:t> = 0</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a:t>
            </a:r>
            <a:r>
              <a:rPr lang="de-DE" baseline="30000"/>
              <a:t>2</a:t>
            </a:r>
            <a:r>
              <a:rPr lang="de-DE" baseline="0"/>
              <a:t>= 1</a:t>
            </a:r>
            <a:r>
              <a:rPr lang="de-DE"/>
              <a:t>: Die unabhängigen Variablen erklären vollständig - alle beobachteten -Werte liegen auf der Regressionsgeraden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a:t>
            </a:r>
            <a:r>
              <a:rPr lang="de-DE" baseline="30000"/>
              <a:t>2</a:t>
            </a:r>
            <a:r>
              <a:rPr lang="de-DE" baseline="0"/>
              <a:t>= 0,7</a:t>
            </a:r>
            <a:r>
              <a:rPr lang="de-DE"/>
              <a:t>: Die unabhängigen Variablen erklären 70% der Unterschiede in - 30% der Unterschiede können wir nicht erklären.</a:t>
            </a:r>
          </a:p>
        </p:txBody>
      </p:sp>
      <p:sp>
        <p:nvSpPr>
          <p:cNvPr id="4" name="Foliennummernplatzhalter 3"/>
          <p:cNvSpPr>
            <a:spLocks noGrp="1"/>
          </p:cNvSpPr>
          <p:nvPr>
            <p:ph type="sldNum" sz="quarter" idx="10"/>
          </p:nvPr>
        </p:nvSpPr>
        <p:spPr/>
        <p:txBody>
          <a:bodyPr/>
          <a:lstStyle/>
          <a:p>
            <a:fld id="{C46A34EA-5938-436D-8788-E6E8D1FD0DF7}" type="slidenum">
              <a:rPr lang="de-DE" smtClean="0"/>
              <a:t>118</a:t>
            </a:fld>
            <a:endParaRPr lang="de-DE"/>
          </a:p>
        </p:txBody>
      </p:sp>
    </p:spTree>
    <p:extLst>
      <p:ext uri="{BB962C8B-B14F-4D97-AF65-F5344CB8AC3E}">
        <p14:creationId xmlns:p14="http://schemas.microsoft.com/office/powerpoint/2010/main" val="15618390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Kitchen sink regression ? Unkritsch mit allen Variablen?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Multikollinearitäit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bewirkt ein „doppeltes Zählen“ von Einflußvariablen und daher ist</a:t>
            </a:r>
            <a:r>
              <a:rPr lang="de-DE" baseline="0"/>
              <a:t> keine genaue Trennung des Einflusses auf die Zielvariable möglich.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Beispiel eines Eimers der von vielen Wasserhähne gespeist wird. Kann der Zufluß auf einen Wasserhahn reduziert werden, dann ist diese Variable unabhägig von den anderen.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Klassisches Beispiel (Frochte 2019(: Schiffsgewicht, -breite und –länge. Wäre eine Variable Schiffsgrösse besser?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Ausreißer können auf andere datengenerierende Prozesse hinweisen. Bei Immobilien</a:t>
            </a:r>
            <a:r>
              <a:rPr lang="de-DE" baseline="0"/>
              <a:t> sind dies neben Einfamilienhäusern Mehrfamilienhäuser, Bauernhöfe, Schlößer, Burgen … Teilverkäufe …</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Von BLUE (best linear unbiased estimator</a:t>
            </a:r>
            <a:r>
              <a:rPr lang="de-DE" baseline="0"/>
              <a:t> wird gesprochem, wenn alle Voraussetzungen eingehalten werden.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a:t>Zu Multikollinearitäit siehe auch https://www.investopedia.com/terms/m/multicollinearity.asp, abgerufen 21.06.2023.</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119</a:t>
            </a:fld>
            <a:endParaRPr lang="de-DE"/>
          </a:p>
        </p:txBody>
      </p:sp>
    </p:spTree>
    <p:extLst>
      <p:ext uri="{BB962C8B-B14F-4D97-AF65-F5344CB8AC3E}">
        <p14:creationId xmlns:p14="http://schemas.microsoft.com/office/powerpoint/2010/main" val="5374308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Analogie: Wenn </a:t>
            </a:r>
            <a:r>
              <a:rPr lang="de-DE" dirty="0"/>
              <a:t>man Roulette spielt, sollte man nicht in der Lage sein, die Zahlen vorherzusagen (auch wenn man das gerne möchte). Man kann sich aber die gespielten Zahlen anschauen, um zu sehen, ob ein Muster dahin vorhanden </a:t>
            </a:r>
            <a:r>
              <a:rPr lang="de-DE"/>
              <a:t>ist.  Diese </a:t>
            </a:r>
            <a:r>
              <a:rPr lang="de-DE" dirty="0"/>
              <a:t>Analogie kann man auch auf Regressionsmodelle übertragen: man sollte nicht in der Lage sein, auch nur ein einziges</a:t>
            </a:r>
            <a:r>
              <a:rPr lang="de-DE"/>
              <a:t> Residuum </a:t>
            </a:r>
            <a:r>
              <a:rPr lang="de-DE" dirty="0"/>
              <a:t>vorherzusagen. Wenn in den Residuen ein Muster vorhanden ist, das es uns erlaubt, sie vorherzusagen, deutet dies darauf hin, dass das </a:t>
            </a:r>
            <a:r>
              <a:rPr lang="de-DE" b="0" dirty="0"/>
              <a:t>Regressionsmodell einen systematischen Fehler </a:t>
            </a:r>
            <a:r>
              <a:rPr lang="de-DE" dirty="0"/>
              <a:t>hat.</a:t>
            </a:r>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a:t>Abb</a:t>
            </a:r>
            <a:r>
              <a:rPr lang="de-DE" baseline="0"/>
              <a:t>. rechts Aus Ames FNN V1.3</a:t>
            </a:r>
          </a:p>
          <a:p>
            <a:endParaRPr lang="de-DE"/>
          </a:p>
          <a:p>
            <a:r>
              <a:rPr lang="de-DE"/>
              <a:t>Abb. Links von https://www.unibw.de/hum-bildungswissenschaft/professuren/swm/methodenskripte/lineare-regression-grundlagen-und-blue-annahmen.pdf, abgerufen 23.05.2023.</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120</a:t>
            </a:fld>
            <a:endParaRPr lang="de-DE"/>
          </a:p>
        </p:txBody>
      </p:sp>
    </p:spTree>
    <p:extLst>
      <p:ext uri="{BB962C8B-B14F-4D97-AF65-F5344CB8AC3E}">
        <p14:creationId xmlns:p14="http://schemas.microsoft.com/office/powerpoint/2010/main" val="5374308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Intuitiv ist die Lage (Vorort) mitentscheidend für einen Verkaufspreis. Je Vorort erwarten wir unterschiedliche Mittelwerte. Links zeigt sich dies durch unterschiedliche Steigungen (Koeffizienten). Würden wir aber nicht ein gestaffeltes Muster</a:t>
            </a:r>
            <a:r>
              <a:rPr lang="de-DE" baseline="0"/>
              <a:t> wie bei </a:t>
            </a:r>
            <a:r>
              <a:rPr lang="de-DE"/>
              <a:t>Overall Quality</a:t>
            </a:r>
            <a:r>
              <a:rPr lang="de-DE" baseline="0"/>
              <a:t> erwarten? Der fast gemeinsame Intercept links deutet daraufhin, dass Vororte nur bei höheren Verkaufspreise trennen können. In allen Vororten gibt es fast alle Haustypen. Diese Gemeindegrenzen sind für eine Immobilienbewertung nur bedingt sinnvoll.</a:t>
            </a:r>
            <a:endParaRPr lang="de-DE"/>
          </a:p>
          <a:p>
            <a:pPr marL="171450" indent="-171450">
              <a:buFont typeface="Arial" panose="020B0604020202020204" pitchFamily="34" charset="0"/>
              <a:buChar char="•"/>
            </a:pPr>
            <a:r>
              <a:rPr lang="de-DE"/>
              <a:t>Kann man hoffen, dass die lokalen Regressionen in einem Entscheidungsbaum sinnvolle Gruppen unterteilen? </a:t>
            </a:r>
          </a:p>
          <a:p>
            <a:pPr marL="171450" indent="-171450">
              <a:buFont typeface="Arial" panose="020B0604020202020204" pitchFamily="34" charset="0"/>
              <a:buChar char="•"/>
            </a:pPr>
            <a:endParaRPr lang="de-DE"/>
          </a:p>
          <a:p>
            <a:pPr marL="171450" indent="-171450">
              <a:buFont typeface="Arial" panose="020B0604020202020204" pitchFamily="34" charset="0"/>
              <a:buChar char="•"/>
            </a:pPr>
            <a:endParaRPr lang="de-DE"/>
          </a:p>
          <a:p>
            <a:pPr marL="0" indent="0">
              <a:buFont typeface="Arial" panose="020B0604020202020204" pitchFamily="34" charset="0"/>
              <a:buNone/>
            </a:pPr>
            <a:r>
              <a:rPr lang="de-DE"/>
              <a:t>Aus Ames EDA handcrafted.ipynb</a:t>
            </a:r>
          </a:p>
        </p:txBody>
      </p:sp>
      <p:sp>
        <p:nvSpPr>
          <p:cNvPr id="4" name="Foliennummernplatzhalter 3"/>
          <p:cNvSpPr>
            <a:spLocks noGrp="1"/>
          </p:cNvSpPr>
          <p:nvPr>
            <p:ph type="sldNum" sz="quarter" idx="10"/>
          </p:nvPr>
        </p:nvSpPr>
        <p:spPr/>
        <p:txBody>
          <a:bodyPr/>
          <a:lstStyle/>
          <a:p>
            <a:fld id="{C46A34EA-5938-436D-8788-E6E8D1FD0DF7}" type="slidenum">
              <a:rPr lang="de-DE" smtClean="0"/>
              <a:t>121</a:t>
            </a:fld>
            <a:endParaRPr lang="de-DE"/>
          </a:p>
        </p:txBody>
      </p:sp>
    </p:spTree>
    <p:extLst>
      <p:ext uri="{BB962C8B-B14F-4D97-AF65-F5344CB8AC3E}">
        <p14:creationId xmlns:p14="http://schemas.microsoft.com/office/powerpoint/2010/main" val="1054143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900"/>
              <a:t>Big</a:t>
            </a:r>
            <a:r>
              <a:rPr lang="de-DE" sz="900" baseline="0"/>
              <a:t> V five: V</a:t>
            </a:r>
            <a:r>
              <a:rPr lang="en-US"/>
              <a:t>olume, Velocity, Variety, Veracity, Value</a:t>
            </a:r>
            <a:endParaRPr lang="de-DE" sz="900"/>
          </a:p>
          <a:p>
            <a:pPr marL="171450" indent="-171450">
              <a:buFont typeface="Arial" panose="020B0604020202020204" pitchFamily="34" charset="0"/>
              <a:buChar char="•"/>
            </a:pPr>
            <a:r>
              <a:rPr lang="de-DE" sz="900"/>
              <a:t>Value: Wert von Datenprodukten. Beispiel: Urlaubs</a:t>
            </a:r>
            <a:r>
              <a:rPr lang="de-DE" sz="900" baseline="0"/>
              <a:t>- und Schulungsplanung von Mitarbeitern bei der Migration ihrer IT-Arbeitsplätze.</a:t>
            </a:r>
            <a:endParaRPr lang="de-DE" sz="900"/>
          </a:p>
          <a:p>
            <a:pPr marL="171450" indent="-171450">
              <a:buFont typeface="Arial" panose="020B0604020202020204" pitchFamily="34" charset="0"/>
              <a:buChar char="•"/>
            </a:pPr>
            <a:r>
              <a:rPr lang="de-DE" sz="900"/>
              <a:t>Veracity </a:t>
            </a:r>
            <a:r>
              <a:rPr lang="de-DE" sz="900" dirty="0"/>
              <a:t>und </a:t>
            </a:r>
            <a:r>
              <a:rPr lang="de-DE" sz="900" dirty="0" err="1"/>
              <a:t>Validity</a:t>
            </a:r>
            <a:r>
              <a:rPr lang="de-DE" sz="900" dirty="0"/>
              <a:t> werden synonym</a:t>
            </a:r>
            <a:r>
              <a:rPr lang="de-DE" sz="900" baseline="0" dirty="0"/>
              <a:t> gebraucht.</a:t>
            </a:r>
            <a:endParaRPr lang="de-DE" sz="900" dirty="0"/>
          </a:p>
          <a:p>
            <a:pPr marL="171450" indent="-171450">
              <a:buFont typeface="Arial" panose="020B0604020202020204" pitchFamily="34" charset="0"/>
              <a:buChar char="•"/>
            </a:pPr>
            <a:r>
              <a:rPr lang="de-DE" sz="900" dirty="0" err="1"/>
              <a:t>Vanilla</a:t>
            </a:r>
            <a:r>
              <a:rPr lang="de-DE" sz="900" dirty="0"/>
              <a:t>: schon kleine Mengen führen zu Mehrwerten.</a:t>
            </a:r>
          </a:p>
          <a:p>
            <a:pPr marL="171450" indent="-171450">
              <a:buFont typeface="Arial" panose="020B0604020202020204" pitchFamily="34" charset="0"/>
              <a:buChar char="•"/>
            </a:pPr>
            <a:r>
              <a:rPr lang="de-DE" sz="900" dirty="0" err="1"/>
              <a:t>Varifocal</a:t>
            </a:r>
            <a:r>
              <a:rPr lang="de-DE" sz="900" dirty="0"/>
              <a:t> beschreibt die Sicht auf Wald und Bäume.</a:t>
            </a:r>
          </a:p>
          <a:p>
            <a:pPr marL="171450" indent="-171450">
              <a:buFont typeface="Arial" panose="020B0604020202020204" pitchFamily="34" charset="0"/>
              <a:buChar char="•"/>
            </a:pPr>
            <a:r>
              <a:rPr lang="de-DE" sz="900" dirty="0" err="1"/>
              <a:t>Vault</a:t>
            </a:r>
            <a:r>
              <a:rPr lang="de-DE" sz="900" dirty="0"/>
              <a:t> (Tresor) beschreibt die Datensicherheit.</a:t>
            </a:r>
          </a:p>
          <a:p>
            <a:pPr marL="171450" indent="-171450">
              <a:buFont typeface="Arial" panose="020B0604020202020204" pitchFamily="34" charset="0"/>
              <a:buChar char="•"/>
            </a:pPr>
            <a:r>
              <a:rPr lang="de-DE" sz="900" dirty="0" err="1"/>
              <a:t>Venue</a:t>
            </a:r>
            <a:r>
              <a:rPr lang="de-DE" sz="900" dirty="0"/>
              <a:t> (Ort) beschreibt den Nutzen auf verschiedener Hardware.</a:t>
            </a:r>
          </a:p>
          <a:p>
            <a:pPr marL="171450" indent="-171450">
              <a:buFont typeface="Arial" panose="020B0604020202020204" pitchFamily="34" charset="0"/>
              <a:buChar char="•"/>
            </a:pPr>
            <a:r>
              <a:rPr lang="de-DE" sz="900" dirty="0"/>
              <a:t>Version </a:t>
            </a:r>
            <a:r>
              <a:rPr lang="de-DE" sz="900" dirty="0" err="1"/>
              <a:t>control</a:t>
            </a:r>
            <a:r>
              <a:rPr lang="de-DE" sz="900" dirty="0"/>
              <a:t> beschreibt die Versionsverwaltung.</a:t>
            </a:r>
          </a:p>
          <a:p>
            <a:pPr marL="171450" indent="-171450">
              <a:buFont typeface="Arial" panose="020B0604020202020204" pitchFamily="34" charset="0"/>
              <a:buChar char="•"/>
            </a:pPr>
            <a:r>
              <a:rPr lang="de-DE" sz="900" dirty="0"/>
              <a:t>Voodoo ist kein Data Science Fachbegriff.</a:t>
            </a:r>
          </a:p>
          <a:p>
            <a:endParaRPr lang="de-DE" dirty="0"/>
          </a:p>
          <a:p>
            <a:endParaRPr lang="de-DE" dirty="0"/>
          </a:p>
          <a:p>
            <a:endParaRPr lang="de-DE" dirty="0"/>
          </a:p>
          <a:p>
            <a:r>
              <a:rPr lang="de-DE" dirty="0" err="1"/>
              <a:t>Abb</a:t>
            </a:r>
            <a:r>
              <a:rPr lang="de-DE" dirty="0"/>
              <a:t> aus Denys van Kempen (2020) </a:t>
            </a:r>
            <a:r>
              <a:rPr lang="en-US" dirty="0"/>
              <a:t>Big Data with SAP HANA 2.0 – An Introduction, </a:t>
            </a:r>
            <a:r>
              <a:rPr lang="de-DE" dirty="0"/>
              <a:t>https://blogs.sap.com/2020/04/05/big-data-with-sap-sap-hana-2.0-an-introduction, abgerufen 22.06.2022.</a:t>
            </a:r>
          </a:p>
          <a:p>
            <a:pPr marL="0" marR="0" indent="0" algn="l" defTabSz="914400" rtl="0" eaLnBrk="1" fontAlgn="auto" latinLnBrk="0" hangingPunct="1">
              <a:lnSpc>
                <a:spcPct val="100000"/>
              </a:lnSpc>
              <a:spcBef>
                <a:spcPts val="0"/>
              </a:spcBef>
              <a:spcAft>
                <a:spcPts val="0"/>
              </a:spcAft>
              <a:buClrTx/>
              <a:buSzTx/>
              <a:buFontTx/>
              <a:buNone/>
              <a:tabLst/>
              <a:defRPr/>
            </a:pPr>
            <a:r>
              <a:rPr lang="de-DE" dirty="0"/>
              <a:t>Siehe auch https://www.kdnuggets.com/2017/04/42-vs-big-data-data-science.html  abgerufen 22.06.2022.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11</a:t>
            </a:fld>
            <a:endParaRPr lang="de-DE"/>
          </a:p>
        </p:txBody>
      </p:sp>
    </p:spTree>
    <p:extLst>
      <p:ext uri="{BB962C8B-B14F-4D97-AF65-F5344CB8AC3E}">
        <p14:creationId xmlns:p14="http://schemas.microsoft.com/office/powerpoint/2010/main" val="375240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Strukturierte Daten sind Basis für Schema-on-Write, Selfservice-Zugriff.</a:t>
            </a:r>
            <a:r>
              <a:rPr lang="de-DE" baseline="0"/>
              <a:t> Sie sind</a:t>
            </a:r>
            <a:r>
              <a:rPr lang="de-DE"/>
              <a:t> typisiert und Referenzen auf weitere Daten sind bekannt.</a:t>
            </a:r>
            <a:r>
              <a:rPr lang="de-DE" baseline="0"/>
              <a:t> Verwendet für Business Intelligence</a:t>
            </a:r>
            <a:r>
              <a:rPr lang="de-DE"/>
              <a:t>. Gepflegter</a:t>
            </a:r>
            <a:r>
              <a:rPr lang="de-DE" baseline="0"/>
              <a:t> </a:t>
            </a:r>
            <a:r>
              <a:rPr lang="de-DE"/>
              <a:t>Golfrasen der Daten.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Semistrukturierte Daten mit Metadaten, mit impliziter Struktur,</a:t>
            </a:r>
            <a:r>
              <a:rPr lang="de-DE" baseline="0"/>
              <a:t> ohne Typisierung, ohne einheitliches und dauerhaftes Schema.</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Unstrukturierte Daten haben keine Metadaten, keine Typisierung, Schema-On-Read,</a:t>
            </a:r>
            <a:r>
              <a:rPr lang="de-DE" baseline="0"/>
              <a:t> Business Analytics.</a:t>
            </a: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JSON  JavaScript</a:t>
            </a:r>
            <a:r>
              <a:rPr lang="de-DE" baseline="0"/>
              <a:t> Object Notation</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a:t>HTML HyperText Markup Language</a:t>
            </a:r>
            <a:endParaRPr lang="de-DE"/>
          </a:p>
          <a:p>
            <a:endParaRPr lang="de-DE"/>
          </a:p>
          <a:p>
            <a:endParaRPr lang="de-DE"/>
          </a:p>
          <a:p>
            <a:r>
              <a:rPr lang="de-DE"/>
              <a:t>Abbildung unten aus https://gi.de/informatiklexikon/big-data, abgerufen 22.05.2022.</a:t>
            </a:r>
          </a:p>
        </p:txBody>
      </p:sp>
      <p:sp>
        <p:nvSpPr>
          <p:cNvPr id="4" name="Foliennummernplatzhalter 3"/>
          <p:cNvSpPr>
            <a:spLocks noGrp="1"/>
          </p:cNvSpPr>
          <p:nvPr>
            <p:ph type="sldNum" sz="quarter" idx="10"/>
          </p:nvPr>
        </p:nvSpPr>
        <p:spPr/>
        <p:txBody>
          <a:bodyPr/>
          <a:lstStyle/>
          <a:p>
            <a:fld id="{C46A34EA-5938-436D-8788-E6E8D1FD0DF7}" type="slidenum">
              <a:rPr lang="de-DE" smtClean="0"/>
              <a:t>12</a:t>
            </a:fld>
            <a:endParaRPr lang="de-DE"/>
          </a:p>
        </p:txBody>
      </p:sp>
    </p:spTree>
    <p:extLst>
      <p:ext uri="{BB962C8B-B14F-4D97-AF65-F5344CB8AC3E}">
        <p14:creationId xmlns:p14="http://schemas.microsoft.com/office/powerpoint/2010/main" val="2752175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Kann eine Gliederung der Datenqualität die Arbeit für Datenverständnis und Datenaufbereitung strukturieren?</a:t>
            </a:r>
          </a:p>
          <a:p>
            <a:pPr marL="171450" indent="-171450">
              <a:buFont typeface="Arial" panose="020B0604020202020204" pitchFamily="34" charset="0"/>
              <a:buChar char="•"/>
            </a:pPr>
            <a:r>
              <a:rPr lang="de-DE"/>
              <a:t>Einheitlichkeit hier weggelassen, weil Ames Daten bereits einheitlich sind.</a:t>
            </a:r>
          </a:p>
        </p:txBody>
      </p:sp>
      <p:sp>
        <p:nvSpPr>
          <p:cNvPr id="4" name="Foliennummernplatzhalter 3"/>
          <p:cNvSpPr>
            <a:spLocks noGrp="1"/>
          </p:cNvSpPr>
          <p:nvPr>
            <p:ph type="sldNum" sz="quarter" idx="10"/>
          </p:nvPr>
        </p:nvSpPr>
        <p:spPr/>
        <p:txBody>
          <a:bodyPr/>
          <a:lstStyle/>
          <a:p>
            <a:fld id="{C46A34EA-5938-436D-8788-E6E8D1FD0DF7}" type="slidenum">
              <a:rPr lang="de-DE" smtClean="0"/>
              <a:t>14</a:t>
            </a:fld>
            <a:endParaRPr lang="de-DE"/>
          </a:p>
        </p:txBody>
      </p:sp>
    </p:spTree>
    <p:extLst>
      <p:ext uri="{BB962C8B-B14F-4D97-AF65-F5344CB8AC3E}">
        <p14:creationId xmlns:p14="http://schemas.microsoft.com/office/powerpoint/2010/main" val="643684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Nach Deutsche Gesellschaft für Informations- und Datenqualität (DGIQ).</a:t>
            </a:r>
            <a:r>
              <a:rPr lang="de-DE" baseline="0"/>
              <a:t> Preussisch gründlich, kanonisch.</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Wie eine Dimension benannt wird, ob Fehlerfreiheit, Fehleranteil, Korrektheit, wird im Team Ihres Unternehmens festgelegt.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„Fehlerfreiheit“: Trotzdem werden hier</a:t>
            </a:r>
            <a:r>
              <a:rPr lang="de-DE" baseline="0"/>
              <a:t> die fehlerbehafteten Daten gezählt. Desgleichen Einheitlichkeit etc.</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Dimensionen</a:t>
            </a:r>
            <a:r>
              <a:rPr lang="de-DE" baseline="0"/>
              <a:t> </a:t>
            </a:r>
            <a:r>
              <a:rPr lang="de-DE" baseline="0" dirty="0"/>
              <a:t>sind weich und ein Fehler kann in mehr als eine Dimension fallen. Die Entscheidung welche </a:t>
            </a:r>
            <a:r>
              <a:rPr lang="de-DE" baseline="0" dirty="0" err="1"/>
              <a:t>Zuordung</a:t>
            </a:r>
            <a:r>
              <a:rPr lang="de-DE" baseline="0" dirty="0"/>
              <a:t> Sie treffen, wird in Ihrem Unternehmen </a:t>
            </a:r>
            <a:r>
              <a:rPr lang="de-DE" baseline="0"/>
              <a:t>vereinbart.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Aktualität: Zeitbezug.</a:t>
            </a:r>
            <a:r>
              <a:rPr lang="de-DE" baseline="0"/>
              <a:t> </a:t>
            </a:r>
            <a:r>
              <a:rPr lang="de-DE"/>
              <a:t>Datendrift, Wird Datenalterung erkannt, muss auch deren Halbwertszeit benannt werden. Beispiel 2%</a:t>
            </a:r>
            <a:r>
              <a:rPr lang="de-DE" baseline="0"/>
              <a:t> der Daten altern jedes Jahr. </a:t>
            </a:r>
            <a:endParaRPr lang="de-DE"/>
          </a:p>
          <a:p>
            <a:pPr marL="171450" indent="-171450">
              <a:buFont typeface="Arial" panose="020B0604020202020204" pitchFamily="34" charset="0"/>
              <a:buChar char="•"/>
            </a:pPr>
            <a:r>
              <a:rPr lang="de-DE"/>
              <a:t>Widerspruchsfreiheit,</a:t>
            </a:r>
            <a:r>
              <a:rPr lang="de-DE" baseline="0"/>
              <a:t> </a:t>
            </a:r>
            <a:r>
              <a:rPr lang="de-DE"/>
              <a:t>Technische Korrektheit einer Datendomäne. wie Kunde umgezogen, aber Rechnungsadresse alt.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Widerspruchsfreiheit</a:t>
            </a:r>
            <a:r>
              <a:rPr lang="de-DE">
                <a:sym typeface="Wingdings" panose="05000000000000000000" pitchFamily="2" charset="2"/>
              </a:rPr>
              <a:t>: Beispiel wenn Adressänderungen nicht repliziert werden. </a:t>
            </a:r>
            <a:r>
              <a:rPr lang="de-DE" baseline="0">
                <a:sym typeface="Wingdings" panose="05000000000000000000" pitchFamily="2" charset="2"/>
              </a:rPr>
              <a:t> Dies entspricht f</a:t>
            </a:r>
            <a:r>
              <a:rPr lang="de-DE"/>
              <a:t>ehlenden Constraints : Beispiel Usan Bolt taucht im Medailienspiegel bei den Schwimmern und Läufern auf. Moderne Bibliotheken,</a:t>
            </a:r>
            <a:r>
              <a:rPr lang="de-DE" baseline="0"/>
              <a:t> wie pyDeequ, bieten die Einbindung in pipelines und auch automatische Erkennung von Constraints.</a:t>
            </a:r>
            <a:endParaRPr lang="de-DE"/>
          </a:p>
          <a:p>
            <a:pPr marL="171450" indent="-171450">
              <a:buFont typeface="Arial" panose="020B0604020202020204" pitchFamily="34" charset="0"/>
              <a:buChar char="•"/>
            </a:pPr>
            <a:r>
              <a:rPr lang="de-DE"/>
              <a:t>Fehler</a:t>
            </a:r>
            <a:r>
              <a:rPr lang="de-DE" baseline="0"/>
              <a:t> können unabsichtlich und absichtlich (Schadensereignis) entstehen.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Glaubwürdigkeit</a:t>
            </a:r>
            <a:r>
              <a:rPr lang="de-DE" dirty="0"/>
              <a:t>, Aktualität wird wichtig, wenn ein</a:t>
            </a:r>
            <a:r>
              <a:rPr lang="de-DE" baseline="0" dirty="0"/>
              <a:t> Datum aus zwei Quellen geliefert wird.</a:t>
            </a:r>
            <a:r>
              <a:rPr lang="de-DE" dirty="0"/>
              <a:t> Welcher Datensatz gewinnt? Wenn die Korrektheit nicht bestimmt werden kann, ist ein Proxy </a:t>
            </a:r>
            <a:r>
              <a:rPr lang="de-DE"/>
              <a:t>die Glaubwürdigkeit. </a:t>
            </a:r>
            <a:r>
              <a:rPr lang="de-DE" baseline="0"/>
              <a:t>Beispiel </a:t>
            </a:r>
            <a:r>
              <a:rPr lang="de-DE" baseline="0" dirty="0"/>
              <a:t>Aktienbewertungen von Banken, Messwert hier ist die Anzahl Expertenvorschläge für </a:t>
            </a:r>
            <a:r>
              <a:rPr lang="de-DE" baseline="0"/>
              <a:t>Kaufen.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Glaubwürdigkeit wichtig</a:t>
            </a:r>
            <a:r>
              <a:rPr lang="de-DE" baseline="0"/>
              <a:t> für Webcrawler, die suspekte Seiten ausschließen möchten.</a:t>
            </a:r>
            <a:endParaRPr lang="de-DE" baseline="0" dirty="0"/>
          </a:p>
          <a:p>
            <a:pPr marL="171450" indent="-171450">
              <a:buFont typeface="Arial" panose="020B0604020202020204" pitchFamily="34" charset="0"/>
              <a:buChar char="•"/>
            </a:pPr>
            <a:r>
              <a:rPr lang="de-DE" baseline="0"/>
              <a:t>Einheitlichkeit </a:t>
            </a:r>
            <a:r>
              <a:rPr lang="de-DE" baseline="0" dirty="0"/>
              <a:t>ist angestrebt bei Skalen, Zeichenkodierungen, Auswahllisten …</a:t>
            </a:r>
            <a:endParaRPr lang="de-DE" dirty="0"/>
          </a:p>
          <a:p>
            <a:pPr marL="171450" indent="-171450">
              <a:buFont typeface="Arial" panose="020B0604020202020204" pitchFamily="34" charset="0"/>
              <a:buChar cha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 Nach Deutsche Gesellschaft für Informations- und Datenqualität (DGIQ) e.V.,  aus https://s3.xopic.de/openhpi-public/courses/8Ja7lA1sSKc5kcp42kff3/rtfiles/6067I41XFGCdymTnfByvtG/4_Datenaufbereitung_openHPI.pdf, abgerufen 25.04.2022.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15</a:t>
            </a:fld>
            <a:endParaRPr lang="de-DE"/>
          </a:p>
        </p:txBody>
      </p:sp>
    </p:spTree>
    <p:extLst>
      <p:ext uri="{BB962C8B-B14F-4D97-AF65-F5344CB8AC3E}">
        <p14:creationId xmlns:p14="http://schemas.microsoft.com/office/powerpoint/2010/main" val="1027648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endParaRPr lang="de-DE"/>
          </a:p>
          <a:p>
            <a:endParaRPr lang="de-DE"/>
          </a:p>
          <a:p>
            <a:endParaRPr lang="de-DE"/>
          </a:p>
          <a:p>
            <a:r>
              <a:rPr lang="de-DE"/>
              <a:t>Beispiel </a:t>
            </a:r>
            <a:r>
              <a:rPr lang="de-DE" dirty="0"/>
              <a:t>aus Marco </a:t>
            </a:r>
            <a:r>
              <a:rPr lang="de-DE" dirty="0" err="1"/>
              <a:t>Geuer</a:t>
            </a:r>
            <a:r>
              <a:rPr lang="de-DE" dirty="0"/>
              <a:t> (2017) Datenqualität messen, Blog, https://www.business-information-excellence.de/datenqualitaet/86-datenqualitaet-messen-11-datenqualitaets-kriterien, abgerufen 01.07.2022.</a:t>
            </a:r>
          </a:p>
        </p:txBody>
      </p:sp>
      <p:sp>
        <p:nvSpPr>
          <p:cNvPr id="4" name="Foliennummernplatzhalter 3"/>
          <p:cNvSpPr>
            <a:spLocks noGrp="1"/>
          </p:cNvSpPr>
          <p:nvPr>
            <p:ph type="sldNum" sz="quarter" idx="10"/>
          </p:nvPr>
        </p:nvSpPr>
        <p:spPr/>
        <p:txBody>
          <a:bodyPr/>
          <a:lstStyle/>
          <a:p>
            <a:fld id="{C46A34EA-5938-436D-8788-E6E8D1FD0DF7}" type="slidenum">
              <a:rPr lang="de-DE" smtClean="0"/>
              <a:t>16</a:t>
            </a:fld>
            <a:endParaRPr lang="de-DE"/>
          </a:p>
        </p:txBody>
      </p:sp>
    </p:spTree>
    <p:extLst>
      <p:ext uri="{BB962C8B-B14F-4D97-AF65-F5344CB8AC3E}">
        <p14:creationId xmlns:p14="http://schemas.microsoft.com/office/powerpoint/2010/main" val="2111146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Siehe</a:t>
            </a:r>
            <a:r>
              <a:rPr lang="de-DE" baseline="0"/>
              <a:t> Dateien Übung zu Metriken der Datenqualität.docx und Lösung zu Metriken der Datenqualität.docx auf der Teamsite.</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17</a:t>
            </a:fld>
            <a:endParaRPr lang="de-DE"/>
          </a:p>
        </p:txBody>
      </p:sp>
    </p:spTree>
    <p:extLst>
      <p:ext uri="{BB962C8B-B14F-4D97-AF65-F5344CB8AC3E}">
        <p14:creationId xmlns:p14="http://schemas.microsoft.com/office/powerpoint/2010/main" val="1972123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18</a:t>
            </a:fld>
            <a:endParaRPr lang="de-DE"/>
          </a:p>
        </p:txBody>
      </p:sp>
    </p:spTree>
    <p:extLst>
      <p:ext uri="{BB962C8B-B14F-4D97-AF65-F5344CB8AC3E}">
        <p14:creationId xmlns:p14="http://schemas.microsoft.com/office/powerpoint/2010/main" val="1075361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a:t>
            </a:r>
            <a:r>
              <a:rPr lang="de-DE" baseline="0" dirty="0"/>
              <a:t> aus </a:t>
            </a:r>
            <a:r>
              <a:rPr lang="de-DE"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Christoph M. Flath (2021) Vorlesungsskript Explorative Datenanalyse Uni Würzburg, </a:t>
            </a:r>
            <a:r>
              <a:rPr lang="de-DE" baseline="0" dirty="0"/>
              <a:t>https://wuecampus2.uni-wuerzburg.de/moodle/pluginfile.php/2875626/mod_resource/content/0/DMA_08_Explorative_Datenanalyse_2021.pdf, abgerufen 04.05.2022.</a:t>
            </a: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19</a:t>
            </a:fld>
            <a:endParaRPr lang="de-DE"/>
          </a:p>
        </p:txBody>
      </p:sp>
    </p:spTree>
    <p:extLst>
      <p:ext uri="{BB962C8B-B14F-4D97-AF65-F5344CB8AC3E}">
        <p14:creationId xmlns:p14="http://schemas.microsoft.com/office/powerpoint/2010/main" val="1672408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a:t>
            </a:r>
            <a:r>
              <a:rPr lang="de-DE" baseline="0" dirty="0"/>
              <a:t> aus </a:t>
            </a:r>
            <a:r>
              <a:rPr lang="de-DE"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Christoph M. Flath (2021) Vorlesungsskript Explorative Datenanalyse Uni Würzburg, </a:t>
            </a:r>
            <a:r>
              <a:rPr lang="de-DE" baseline="0" dirty="0"/>
              <a:t>https://wuecampus2.uni-wuerzburg.de/moodle/pluginfile.php/2875626/mod_resource/content/0/DMA_08_Explorative_Datenanalyse_2021.pdf, abgerufen 04.05.2022.</a:t>
            </a: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20</a:t>
            </a:fld>
            <a:endParaRPr lang="de-DE"/>
          </a:p>
        </p:txBody>
      </p:sp>
    </p:spTree>
    <p:extLst>
      <p:ext uri="{BB962C8B-B14F-4D97-AF65-F5344CB8AC3E}">
        <p14:creationId xmlns:p14="http://schemas.microsoft.com/office/powerpoint/2010/main" val="1672408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7313" y="744538"/>
            <a:ext cx="6613525"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Ab </a:t>
            </a:r>
            <a:r>
              <a:rPr lang="de-DE" dirty="0" err="1"/>
              <a:t>ca</a:t>
            </a:r>
            <a:r>
              <a:rPr lang="de-DE" dirty="0"/>
              <a:t> 1850 eingeführt für kostenlose Snacks in amerikanischen Saloons.</a:t>
            </a:r>
            <a:r>
              <a:rPr lang="de-DE" baseline="0" dirty="0"/>
              <a:t> Nach World War II in Bezug auf Einführung des Friedens. 1975 von Milton Friedmann (Nobelpreis 1976, einer der einflussreichsten Ökonomen des </a:t>
            </a:r>
            <a:r>
              <a:rPr lang="de-DE" baseline="0"/>
              <a:t>letzten Jahrhunderts) publiziert</a:t>
            </a:r>
            <a:r>
              <a:rPr lang="de-DE" baseline="0" dirty="0"/>
              <a:t>. </a:t>
            </a:r>
            <a:r>
              <a:rPr lang="de-DE" dirty="0"/>
              <a:t>Quelle https</a:t>
            </a:r>
            <a:r>
              <a:rPr lang="de-DE"/>
              <a:t>://www.phrases.org.uk/meanings/tanstaafl.html</a:t>
            </a:r>
          </a:p>
          <a:p>
            <a:pPr marL="171450" indent="-171450">
              <a:buFont typeface="Arial" panose="020B0604020202020204" pitchFamily="34" charset="0"/>
              <a:buChar char="•"/>
            </a:pPr>
            <a:r>
              <a:rPr lang="de-DE"/>
              <a:t>Free lunch in sechs Restaurant heute noch bei SAP Walldorf. https://jobs.sap.com/go/Students_and_SAP2/9106901/, abgerufen 25.07.2024.</a:t>
            </a:r>
          </a:p>
          <a:p>
            <a:pPr marL="171450" indent="-171450">
              <a:buFont typeface="Arial" panose="020B0604020202020204" pitchFamily="34" charset="0"/>
              <a:buChar char="•"/>
            </a:pPr>
            <a:r>
              <a:rPr lang="de-DE"/>
              <a:t>Fermi Überlegung: Wenn ein binäres Klassifikationsmodell mit 100 Variablen mit 1 Million Datensätzen trainiert wird, dann gibt es 2^100</a:t>
            </a:r>
            <a:r>
              <a:rPr lang="de-DE" baseline="0"/>
              <a:t> – 10^6 unbekannte Daten im Möglichkeitsraum aller Variablen. Funktioniert ein Vorhersagemodell für all diese Daten?</a:t>
            </a:r>
            <a:endParaRPr lang="de-DE" dirty="0"/>
          </a:p>
          <a:p>
            <a:pPr marL="171450" indent="-171450">
              <a:buFont typeface="Arial" panose="020B0604020202020204" pitchFamily="34" charset="0"/>
              <a:buChar char="•"/>
            </a:pPr>
            <a:r>
              <a:rPr lang="de-DE"/>
              <a:t>Siehe </a:t>
            </a:r>
            <a:r>
              <a:rPr lang="de-DE" dirty="0"/>
              <a:t>auch den </a:t>
            </a:r>
            <a:r>
              <a:rPr lang="de-DE" dirty="0" err="1"/>
              <a:t>Gödel‘scher</a:t>
            </a:r>
            <a:r>
              <a:rPr lang="de-DE" dirty="0"/>
              <a:t> Unvollständigkeitssatz, der nachweist, dass es in hinreichend starken Systemen, wie der Arithmetik, Aussagen geben muss, die man formal weder beweisen noch widerlegen kann</a:t>
            </a:r>
            <a:r>
              <a:rPr lang="de-DE"/>
              <a:t>. Umgangssprachlicher </a:t>
            </a:r>
            <a:r>
              <a:rPr lang="de-DE" dirty="0"/>
              <a:t>Ausgangspunkt ist z.B. das </a:t>
            </a:r>
            <a:r>
              <a:rPr lang="de-DE" dirty="0" err="1"/>
              <a:t>Lügnerparadoxon</a:t>
            </a:r>
            <a:r>
              <a:rPr lang="de-DE" baseline="0" dirty="0"/>
              <a:t> „Ich lüge“. </a:t>
            </a:r>
            <a:r>
              <a:rPr lang="de-DE" dirty="0"/>
              <a:t>Siehe auch</a:t>
            </a:r>
            <a:r>
              <a:rPr lang="de-DE" baseline="0" dirty="0"/>
              <a:t> </a:t>
            </a:r>
            <a:r>
              <a:rPr lang="de-DE" dirty="0"/>
              <a:t>https://de.wikipedia.org/wiki/G%C3%B6delscher_Unvollst%C3%A4ndigkeitssatz</a:t>
            </a:r>
          </a:p>
          <a:p>
            <a:endParaRPr lang="de-DE"/>
          </a:p>
          <a:p>
            <a:r>
              <a:rPr lang="de-DE"/>
              <a:t>Mathematisch</a:t>
            </a:r>
            <a:r>
              <a:rPr lang="de-DE" baseline="0"/>
              <a:t> betrachtet auf https://en.wikipedia.org/wiki/No_free_lunch_theorem, abgerufen 09.11.2022.</a:t>
            </a: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en-US"/>
              <a:t>Siehe auch David H. Wolpert,</a:t>
            </a:r>
            <a:r>
              <a:rPr lang="en-US" baseline="0"/>
              <a:t> </a:t>
            </a:r>
            <a:r>
              <a:rPr lang="en-US"/>
              <a:t>William G. Macready (1997) No Free Lunch Theorems for Optimization, IEEE TRANSACTIONS ON EVOLUTIONARY COMPUTATION, VOL. 1, NO. 1, APRIL 1997, https://www.cs.ubc.ca/~hutter/earg/papers07/00585893.pdf</a:t>
            </a:r>
            <a:r>
              <a:rPr lang="de-DE"/>
              <a:t>, abgerufen 01.10.2022.</a:t>
            </a:r>
          </a:p>
          <a:p>
            <a:pPr lvl="1"/>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Alle Optimierungsverfahren sind über alle möglichen Probleme betrachtet im Durchschnitt gleich gut.</a:t>
            </a:r>
          </a:p>
          <a:p>
            <a:pPr lvl="1"/>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Das Theorem besagt, dass ein Verfahren A, das bei bestimmten Zielfunktionen eine bessere Performance als ein Verfahren B liefert, es andere Zielfunktionen gibt, bei denen B bessere Ergebnisse erzielen. Eine universelle Methode, die alle Optimierungsprobleme am effizientesten löst, gibt es nicht. Vergleichbar sind die unterschiedlichen Optimierungsverfahren immer nur in Bezug auf bestimmte Probleme. Bei der Auswahl eines Optimierungsalgorithmus muss man anwendungsspezifisch untere Berücksichtigung der Struktur des Problems vorgehen</a:t>
            </a:r>
            <a:r>
              <a:rPr lang="de-DE"/>
              <a:t> </a:t>
            </a:r>
            <a:br>
              <a:rPr lang="de-DE"/>
            </a:br>
            <a:endParaRPr lang="de-DE"/>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Aus Catherine Huang (2018) </a:t>
            </a:r>
            <a:r>
              <a:rPr lang="en-US"/>
              <a:t>A blog about lunch and Data Science — How there is no such a thing as free lunch, </a:t>
            </a:r>
            <a:r>
              <a:rPr lang="de-DE"/>
              <a:t>https://towardsdatascience.com/a-blog-about-lunch-and-data-science-how-there-is-no-such-a-thing-as-free-lunch-e46fd57c7f27, abgerufen 01.10.2022.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2</a:t>
            </a:fld>
            <a:endParaRPr lang="de-DE"/>
          </a:p>
        </p:txBody>
      </p:sp>
    </p:spTree>
    <p:extLst>
      <p:ext uri="{BB962C8B-B14F-4D97-AF65-F5344CB8AC3E}">
        <p14:creationId xmlns:p14="http://schemas.microsoft.com/office/powerpoint/2010/main" val="80244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Thema ist die Verzerrung (Bias)</a:t>
            </a:r>
            <a:r>
              <a:rPr lang="de-DE" baseline="0"/>
              <a:t> </a:t>
            </a:r>
            <a:r>
              <a:rPr lang="de-DE"/>
              <a:t>durch ausgelassene Variablen.</a:t>
            </a:r>
          </a:p>
          <a:p>
            <a:pPr marL="171450" indent="-171450">
              <a:buFont typeface="Arial" panose="020B0604020202020204" pitchFamily="34" charset="0"/>
              <a:buChar char="•"/>
            </a:pPr>
            <a:r>
              <a:rPr lang="de-DE"/>
              <a:t>Cholesterin und Cholesterol sind synonym. </a:t>
            </a:r>
          </a:p>
          <a:p>
            <a:pPr marL="171450" indent="-171450">
              <a:buFont typeface="Arial" panose="020B0604020202020204" pitchFamily="34" charset="0"/>
              <a:buChar char="•"/>
            </a:pPr>
            <a:r>
              <a:rPr lang="de-DE"/>
              <a:t>1. Fehler: Das Streudiagramm ist nicht für Altersgruppen unterteilt. Diese erscheinen im Plot durch Untergruppen (Cluster). Je Altersgruppe wird dann unsere Erwartung erfüllt. In der Analyse fehlt also die Behandlung der dritten Variablen Alter.</a:t>
            </a:r>
          </a:p>
          <a:p>
            <a:pPr marL="171450" indent="-171450">
              <a:buFont typeface="Arial" panose="020B0604020202020204" pitchFamily="34" charset="0"/>
              <a:buChar char="•"/>
            </a:pPr>
            <a:r>
              <a:rPr lang="de-DE"/>
              <a:t>2. Fehler auf nächster Folie.</a:t>
            </a:r>
          </a:p>
          <a:p>
            <a:endParaRPr lang="de-DE" dirty="0"/>
          </a:p>
          <a:p>
            <a:r>
              <a:rPr lang="de-DE"/>
              <a:t>Abbildung aus </a:t>
            </a:r>
            <a:r>
              <a:rPr lang="de-DE" dirty="0"/>
              <a:t>https://simpsons-paradox.herokuapp.com/, abgerufen 23.04.2022.</a:t>
            </a:r>
          </a:p>
        </p:txBody>
      </p:sp>
      <p:sp>
        <p:nvSpPr>
          <p:cNvPr id="4" name="Foliennummernplatzhalter 3"/>
          <p:cNvSpPr>
            <a:spLocks noGrp="1"/>
          </p:cNvSpPr>
          <p:nvPr>
            <p:ph type="sldNum" sz="quarter" idx="10"/>
          </p:nvPr>
        </p:nvSpPr>
        <p:spPr/>
        <p:txBody>
          <a:bodyPr/>
          <a:lstStyle/>
          <a:p>
            <a:fld id="{C46A34EA-5938-436D-8788-E6E8D1FD0DF7}" type="slidenum">
              <a:rPr lang="de-DE" smtClean="0"/>
              <a:t>21</a:t>
            </a:fld>
            <a:endParaRPr lang="de-DE"/>
          </a:p>
        </p:txBody>
      </p:sp>
    </p:spTree>
    <p:extLst>
      <p:ext uri="{BB962C8B-B14F-4D97-AF65-F5344CB8AC3E}">
        <p14:creationId xmlns:p14="http://schemas.microsoft.com/office/powerpoint/2010/main" val="199994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Links ist eine traditionelle</a:t>
            </a:r>
            <a:r>
              <a:rPr lang="de-DE" baseline="0"/>
              <a:t> Darstellung des Simpson Paradox, rechts eine modernisierte Darstellung.</a:t>
            </a:r>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oben links aus https://simpsons-paradox.herokuapp.com/, abgerufen 23.04.2022.</a:t>
            </a:r>
          </a:p>
          <a:p>
            <a:endParaRPr lang="de-DE"/>
          </a:p>
          <a:p>
            <a:r>
              <a:rPr lang="de-DE"/>
              <a:t>Abbildungen unten links und rechts aus Norman Fenton (2020) </a:t>
            </a:r>
            <a:r>
              <a:rPr lang="en-US"/>
              <a:t>Simpson's paradox again: fixing an example from Pearl's "Book of Why“, Blog, </a:t>
            </a:r>
            <a:r>
              <a:rPr lang="de-DE"/>
              <a:t>https://probabilityandlaw.blogspot.com/2020/03/simpsons-paradox-again-fixing-example.html, abgerufen 05.05.2024.</a:t>
            </a:r>
          </a:p>
        </p:txBody>
      </p:sp>
      <p:sp>
        <p:nvSpPr>
          <p:cNvPr id="4" name="Foliennummernplatzhalter 3"/>
          <p:cNvSpPr>
            <a:spLocks noGrp="1"/>
          </p:cNvSpPr>
          <p:nvPr>
            <p:ph type="sldNum" sz="quarter" idx="10"/>
          </p:nvPr>
        </p:nvSpPr>
        <p:spPr/>
        <p:txBody>
          <a:bodyPr/>
          <a:lstStyle/>
          <a:p>
            <a:fld id="{C46A34EA-5938-436D-8788-E6E8D1FD0DF7}" type="slidenum">
              <a:rPr lang="de-DE" smtClean="0"/>
              <a:t>22</a:t>
            </a:fld>
            <a:endParaRPr lang="de-DE"/>
          </a:p>
        </p:txBody>
      </p:sp>
    </p:spTree>
    <p:extLst>
      <p:ext uri="{BB962C8B-B14F-4D97-AF65-F5344CB8AC3E}">
        <p14:creationId xmlns:p14="http://schemas.microsoft.com/office/powerpoint/2010/main" val="1179896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Euklidischer Abstand wird für metrische Daten verwendet. Wichtig </a:t>
            </a:r>
            <a:r>
              <a:rPr lang="de-DE"/>
              <a:t>für Ähnlichkeitsmessung, Segmentierung</a:t>
            </a:r>
            <a:r>
              <a:rPr lang="de-DE" dirty="0"/>
              <a:t>,</a:t>
            </a:r>
            <a:r>
              <a:rPr lang="de-DE" baseline="0" dirty="0"/>
              <a:t> </a:t>
            </a:r>
            <a:r>
              <a:rPr lang="de-DE" baseline="0"/>
              <a:t>Clusterbildung.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City Block Distanz ist variabel wenn nicht die Außenumrandung gemeint ist, sondern eine Folge von Strassenkreuzungen.</a:t>
            </a:r>
            <a:endParaRPr lang="de-DE"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Warum </a:t>
            </a:r>
            <a:r>
              <a:rPr lang="de-DE" dirty="0"/>
              <a:t>Cosinus</a:t>
            </a:r>
            <a:r>
              <a:rPr lang="de-DE" baseline="0" dirty="0"/>
              <a:t> und nicht Sinus? Weil für 0..180 Grad Cosinus zwischen 1 und -1 liegt, der Sinus aber zwischen 0 und 0.</a:t>
            </a:r>
            <a:endParaRPr lang="de-DE"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Cosinus</a:t>
            </a:r>
            <a:r>
              <a:rPr lang="de-DE" baseline="0" dirty="0"/>
              <a:t> Distanz wird besonders in der Sprach- und </a:t>
            </a:r>
            <a:r>
              <a:rPr lang="de-DE" baseline="0"/>
              <a:t>Textverarbeitung verwendet, weil nicht mehr die Länge eines Vektors (Häufigkeit von Worten) wichtig 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Es gibt ca 250 Ähnlichkeitsmaße in der Mathematik. Siehe auch https://towardsdatascience.com/17-types-of-similarity-and-dissimilarity-measures-used-in-data-science-3eb914d2681</a:t>
            </a:r>
            <a:r>
              <a:rPr lang="de-DE"/>
              <a:t>, abgerufen 19.05.2022.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Statt Manhattan, Euklidischer</a:t>
            </a:r>
            <a:r>
              <a:rPr lang="de-DE" baseline="0"/>
              <a:t> Distanz auch L1, L2 Norm nach Minkowski. Wichtig in der Regularisierung von Daten.</a:t>
            </a: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Abbildung</a:t>
            </a:r>
            <a:r>
              <a:rPr lang="de-DE" baseline="0" dirty="0"/>
              <a:t> v</a:t>
            </a:r>
            <a:r>
              <a:rPr lang="de-DE" dirty="0"/>
              <a:t>on https://www.cl.uni-heidelberg.de/courses/ss19/emb/material/metrics_sim.pdf, abgerufen 19.05.2022.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23</a:t>
            </a:fld>
            <a:endParaRPr lang="de-DE"/>
          </a:p>
        </p:txBody>
      </p:sp>
    </p:spTree>
    <p:extLst>
      <p:ext uri="{BB962C8B-B14F-4D97-AF65-F5344CB8AC3E}">
        <p14:creationId xmlns:p14="http://schemas.microsoft.com/office/powerpoint/2010/main" val="3356203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Curse of Dimensionality. Strukturextrapolation</a:t>
            </a:r>
            <a:r>
              <a:rPr lang="de-DE" baseline="0"/>
              <a:t> funktioniert nicht: Beispiele sind auch WWI mit Ulanen und Lanzen gegen Maschinengewehre. Ausserirdische „Menschen“.</a:t>
            </a:r>
          </a:p>
          <a:p>
            <a:pPr marL="171450" indent="-171450">
              <a:buFont typeface="Arial" panose="020B0604020202020204" pitchFamily="34" charset="0"/>
              <a:buChar char="•"/>
            </a:pPr>
            <a:r>
              <a:rPr lang="de-DE"/>
              <a:t>Stellen Sie sich als Lebewesen (Wurm, Hund, Vogel) vor,</a:t>
            </a:r>
            <a:r>
              <a:rPr lang="de-DE" baseline="0"/>
              <a:t> dass ZWEI Datenpunkte ansehen soll. In 1D, in 2D, in 3D: Wo sind die Punkte? In 3D? Die Punkte verteilen sich sich immer weiter im Merkmalsraum!</a:t>
            </a:r>
          </a:p>
          <a:p>
            <a:pPr marL="171450" indent="-171450">
              <a:buFont typeface="Arial" panose="020B0604020202020204" pitchFamily="34" charset="0"/>
              <a:buChar char="•"/>
            </a:pPr>
            <a:r>
              <a:rPr lang="de-DE" baseline="0"/>
              <a:t>1D 2 Nachbarn, 2D 5 Nachbarn. </a:t>
            </a:r>
          </a:p>
          <a:p>
            <a:pPr marL="171450" indent="-171450">
              <a:buFont typeface="Arial" panose="020B0604020202020204" pitchFamily="34" charset="0"/>
              <a:buChar char="•"/>
            </a:pPr>
            <a:r>
              <a:rPr lang="de-DE" baseline="0"/>
              <a:t>„Hochdimensionale Räume sind einsam.“</a:t>
            </a:r>
          </a:p>
          <a:p>
            <a:pPr marL="171450" indent="-171450">
              <a:buFont typeface="Arial" panose="020B0604020202020204" pitchFamily="34" charset="0"/>
              <a:buChar char="•"/>
            </a:pPr>
            <a:r>
              <a:rPr lang="de-DE"/>
              <a:t>Beispiel zum Glück realer Daten: die Wertebereiche von Merkmalen zu Menschen (Alter, Größe, Kalorienverbrauch) sind begrenzt. Sie belegen also nicht den gesamten Hyperraum, sondern clustern darin.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a:t>Lösung: Dimensionsreduktion, Entfernen irrelevanter Variablen, Feature Engineering.</a:t>
            </a:r>
          </a:p>
          <a:p>
            <a:pPr marL="171450" indent="-171450">
              <a:buFont typeface="Arial" panose="020B0604020202020204" pitchFamily="34" charset="0"/>
              <a:buChar char="•"/>
            </a:pPr>
            <a:r>
              <a:rPr lang="de-DE"/>
              <a:t>Rapider Anstieg im Volumen beim Hinzufügen weiterer Dimensionen. Flächen wachsen im Quadrat,</a:t>
            </a:r>
            <a:r>
              <a:rPr lang="de-DE" baseline="0"/>
              <a:t> Volumen im Kubik. Verallgemeinert zur Ökogeographische Regel (siehe https://de.wikipedia.org/wiki/%C3%96kogeographische_Regel, abgerufen 05.05.2022) als A/V Regeln zwische Körperfläche und Körpervolumen in Bezug auf den Wärmeverlust eines Organismuses.</a:t>
            </a:r>
            <a:endParaRPr lang="de-DE"/>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Siehe auch: Evgeny M. Mirkes et al. (2020) </a:t>
            </a:r>
            <a:r>
              <a:rPr lang="en-US"/>
              <a:t>Fractional Norms and Quasinorms Do Not Help to Overcome the Curse of Dimensionality, </a:t>
            </a:r>
            <a:r>
              <a:rPr lang="pl-PL" i="1">
                <a:effectLst/>
              </a:rPr>
              <a:t>Entropy</a:t>
            </a:r>
            <a:r>
              <a:rPr lang="pl-PL">
                <a:effectLst/>
              </a:rPr>
              <a:t> </a:t>
            </a:r>
            <a:r>
              <a:rPr lang="pl-PL" b="1">
                <a:effectLst/>
              </a:rPr>
              <a:t>2020</a:t>
            </a:r>
            <a:r>
              <a:rPr lang="pl-PL">
                <a:effectLst/>
              </a:rPr>
              <a:t>, </a:t>
            </a:r>
            <a:r>
              <a:rPr lang="pl-PL" i="1">
                <a:effectLst/>
              </a:rPr>
              <a:t>22</a:t>
            </a:r>
            <a:r>
              <a:rPr lang="pl-PL">
                <a:effectLst/>
              </a:rPr>
              <a:t>(10), 1105; </a:t>
            </a:r>
            <a:r>
              <a:rPr lang="pl-PL">
                <a:effectLst/>
                <a:hlinkClick r:id="rId3"/>
              </a:rPr>
              <a:t>https://doi.org/10.3390/e22101105</a:t>
            </a:r>
            <a:r>
              <a:rPr lang="de-DE">
                <a:effectLst/>
              </a:rPr>
              <a:t>,</a:t>
            </a:r>
            <a:r>
              <a:rPr lang="de-DE" baseline="0">
                <a:effectLst/>
              </a:rPr>
              <a:t> abgerufen 23.09.2023.</a:t>
            </a:r>
          </a:p>
          <a:p>
            <a:pPr marL="0" marR="0" indent="0" algn="l" defTabSz="914400" rtl="0" eaLnBrk="1" fontAlgn="auto" latinLnBrk="0" hangingPunct="1">
              <a:lnSpc>
                <a:spcPct val="100000"/>
              </a:lnSpc>
              <a:spcBef>
                <a:spcPts val="0"/>
              </a:spcBef>
              <a:spcAft>
                <a:spcPts val="0"/>
              </a:spcAft>
              <a:buClrTx/>
              <a:buSzTx/>
              <a:buFontTx/>
              <a:buNone/>
              <a:tabLst/>
              <a:defRPr/>
            </a:pPr>
            <a:r>
              <a:rPr lang="de-DE"/>
              <a:t>Siehe auch: </a:t>
            </a:r>
            <a:r>
              <a:rPr lang="pl-PL">
                <a:effectLst/>
              </a:rPr>
              <a:t>https://en.wikipedia.org/wiki/Curse_of_dimensionality</a:t>
            </a:r>
            <a:r>
              <a:rPr lang="de-DE">
                <a:effectLst/>
              </a:rPr>
              <a:t>, </a:t>
            </a:r>
            <a:r>
              <a:rPr lang="de-DE" baseline="0">
                <a:effectLst/>
              </a:rPr>
              <a:t>abgerufen 23.09.2023.</a:t>
            </a:r>
          </a:p>
          <a:p>
            <a:pPr marL="0" marR="0" indent="0" algn="l" defTabSz="914400" rtl="0" eaLnBrk="1" fontAlgn="auto" latinLnBrk="0" hangingPunct="1">
              <a:lnSpc>
                <a:spcPct val="100000"/>
              </a:lnSpc>
              <a:spcBef>
                <a:spcPts val="0"/>
              </a:spcBef>
              <a:spcAft>
                <a:spcPts val="0"/>
              </a:spcAft>
              <a:buClrTx/>
              <a:buSzTx/>
              <a:buFontTx/>
              <a:buNone/>
              <a:tabLst/>
              <a:defRPr/>
            </a:pPr>
            <a:endParaRPr lang="pl-PL">
              <a:effectLst/>
            </a:endParaRPr>
          </a:p>
          <a:p>
            <a:endParaRPr lang="de-DE"/>
          </a:p>
          <a:p>
            <a:endParaRPr lang="de-DE"/>
          </a:p>
          <a:p>
            <a:r>
              <a:rPr lang="de-DE"/>
              <a:t>Abb. Aus https://www.freecodecamp.org/news/the-curse-of-dimensionality-how-we-can-save-big-data-from-itself-d9fa0f872335?gi=6e6735e00188, aberufen 04.05.2022.</a:t>
            </a:r>
          </a:p>
          <a:p>
            <a:endParaRPr lang="de-DE"/>
          </a:p>
          <a:p>
            <a:r>
              <a:rPr lang="de-DE"/>
              <a:t>Formel nach Erich Schubert (2020) ML F5: Fluch der Dimensionalität – Curse of Dimensionality, https://www.youtube.com/watch?v=kWZkdglqIsk&amp;list=PLElvkFQko9bcMe8jE_MSjzeSwQuoJTTAL&amp;index=4, abgerufen 04.05.2022</a:t>
            </a:r>
          </a:p>
        </p:txBody>
      </p:sp>
      <p:sp>
        <p:nvSpPr>
          <p:cNvPr id="4" name="Foliennummernplatzhalter 3"/>
          <p:cNvSpPr>
            <a:spLocks noGrp="1"/>
          </p:cNvSpPr>
          <p:nvPr>
            <p:ph type="sldNum" sz="quarter" idx="10"/>
          </p:nvPr>
        </p:nvSpPr>
        <p:spPr/>
        <p:txBody>
          <a:bodyPr/>
          <a:lstStyle/>
          <a:p>
            <a:fld id="{C46A34EA-5938-436D-8788-E6E8D1FD0DF7}" type="slidenum">
              <a:rPr lang="de-DE" smtClean="0"/>
              <a:t>24</a:t>
            </a:fld>
            <a:endParaRPr lang="de-DE"/>
          </a:p>
        </p:txBody>
      </p:sp>
    </p:spTree>
    <p:extLst>
      <p:ext uri="{BB962C8B-B14F-4D97-AF65-F5344CB8AC3E}">
        <p14:creationId xmlns:p14="http://schemas.microsoft.com/office/powerpoint/2010/main" val="4183217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r>
              <a:rPr lang="de-DE"/>
              <a:t>Abbildung aus Erik Bernhardsson (2015) </a:t>
            </a:r>
            <a:r>
              <a:rPr lang="en-US"/>
              <a:t>Nearest neighbors and vector models – epilogue – curse of dimensionality, Blog, </a:t>
            </a:r>
            <a:r>
              <a:rPr lang="de-DE"/>
              <a:t>https://erikbern.com/2015/10/20/nearest-neighbors-and-vector-models-epilogue-curse-of-dimensionality.html, abgerufen 25.05.2024.</a:t>
            </a:r>
          </a:p>
        </p:txBody>
      </p:sp>
      <p:sp>
        <p:nvSpPr>
          <p:cNvPr id="4" name="Foliennummernplatzhalter 3"/>
          <p:cNvSpPr>
            <a:spLocks noGrp="1"/>
          </p:cNvSpPr>
          <p:nvPr>
            <p:ph type="sldNum" sz="quarter" idx="10"/>
          </p:nvPr>
        </p:nvSpPr>
        <p:spPr/>
        <p:txBody>
          <a:bodyPr/>
          <a:lstStyle/>
          <a:p>
            <a:fld id="{C46A34EA-5938-436D-8788-E6E8D1FD0DF7}" type="slidenum">
              <a:rPr lang="de-DE" smtClean="0"/>
              <a:t>25</a:t>
            </a:fld>
            <a:endParaRPr lang="de-DE"/>
          </a:p>
        </p:txBody>
      </p:sp>
    </p:spTree>
    <p:extLst>
      <p:ext uri="{BB962C8B-B14F-4D97-AF65-F5344CB8AC3E}">
        <p14:creationId xmlns:p14="http://schemas.microsoft.com/office/powerpoint/2010/main" val="2306449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Ausflug Visualisierung</a:t>
            </a:r>
          </a:p>
          <a:p>
            <a:pPr marL="171450" indent="-171450">
              <a:buFont typeface="Arial" panose="020B0604020202020204" pitchFamily="34" charset="0"/>
              <a:buChar char="•"/>
            </a:pPr>
            <a:r>
              <a:rPr lang="de-DE"/>
              <a:t>Darstellung eines Vektoren in n-Dimensionen? </a:t>
            </a:r>
          </a:p>
          <a:p>
            <a:endParaRPr lang="de-DE"/>
          </a:p>
          <a:p>
            <a:r>
              <a:rPr lang="de-DE"/>
              <a:t>Abbildung rechts von https://www.linkedin.com/pulse/visualize-n-dimensional-shape-2-dimensional-space-shaimaa-soltan</a:t>
            </a:r>
          </a:p>
        </p:txBody>
      </p:sp>
      <p:sp>
        <p:nvSpPr>
          <p:cNvPr id="4" name="Foliennummernplatzhalter 3"/>
          <p:cNvSpPr>
            <a:spLocks noGrp="1"/>
          </p:cNvSpPr>
          <p:nvPr>
            <p:ph type="sldNum" sz="quarter" idx="10"/>
          </p:nvPr>
        </p:nvSpPr>
        <p:spPr/>
        <p:txBody>
          <a:bodyPr/>
          <a:lstStyle/>
          <a:p>
            <a:fld id="{C46A34EA-5938-436D-8788-E6E8D1FD0DF7}" type="slidenum">
              <a:rPr lang="de-DE" smtClean="0"/>
              <a:t>26</a:t>
            </a:fld>
            <a:endParaRPr lang="de-DE"/>
          </a:p>
        </p:txBody>
      </p:sp>
    </p:spTree>
    <p:extLst>
      <p:ext uri="{BB962C8B-B14F-4D97-AF65-F5344CB8AC3E}">
        <p14:creationId xmlns:p14="http://schemas.microsoft.com/office/powerpoint/2010/main" val="1858574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27</a:t>
            </a:fld>
            <a:endParaRPr lang="de-DE"/>
          </a:p>
        </p:txBody>
      </p:sp>
    </p:spTree>
    <p:extLst>
      <p:ext uri="{BB962C8B-B14F-4D97-AF65-F5344CB8AC3E}">
        <p14:creationId xmlns:p14="http://schemas.microsoft.com/office/powerpoint/2010/main" val="803458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mtClean="0"/>
              <a:t>Wir unterscheiden Fehler als 1) nicht reduzierbarer</a:t>
            </a:r>
            <a:r>
              <a:rPr lang="de-DE" baseline="0" smtClean="0"/>
              <a:t> zufälliger Fehler, 2) Bias, 3) Varianz (wegen zuwenig Trainingsdaten).</a:t>
            </a:r>
            <a:endParaRPr lang="de-DE" smtClean="0"/>
          </a:p>
          <a:p>
            <a:pPr marL="171450" indent="-171450">
              <a:buFont typeface="Arial" panose="020B0604020202020204" pitchFamily="34" charset="0"/>
              <a:buChar char="•"/>
            </a:pPr>
            <a:r>
              <a:rPr lang="de-DE" smtClean="0"/>
              <a:t>Training </a:t>
            </a:r>
            <a:r>
              <a:rPr lang="de-DE"/>
              <a:t>zur Unterscheidung von Bildern von Flugzeugen und Automobilen, aber nur Flugzeugen tragen den Schriftzug der Fluglinie.</a:t>
            </a:r>
          </a:p>
          <a:p>
            <a:pPr marL="171450" indent="-171450">
              <a:buFont typeface="Arial" panose="020B0604020202020204" pitchFamily="34" charset="0"/>
              <a:buChar char="•"/>
            </a:pPr>
            <a:r>
              <a:rPr lang="de-DE"/>
              <a:t>Modellkollaps der großen Sprachmodelle ist aktuell, da bei</a:t>
            </a:r>
            <a:r>
              <a:rPr lang="de-DE" baseline="0"/>
              <a:t> den Trainingsdaten nicht mehr zwischen menschlich oder KI generierten Texten unterschieden werden kann. „Kleben Sie den Käse mit Kelbstoff auf der Pizza fest.“ nach https://www.spiegel.de/netzwelt/web/google-lustige-suchergebnisse-ki-empfiehlt-klebstoff-zum-pizzabacken-a-a4b0ff1a-40ad-44c8-b879-f39315a865c7, abgerufen 25.07.2024. „Garbage out – Garbage in“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Siehe auch aleatorische (alea der Würfel, Zufälligkeit) versus epistemische (epistem als grundlegende Wahrheit) Unsicherheit, wie in Frochte (2021, S.320).</a:t>
            </a:r>
            <a:endParaRPr lang="de-DE"/>
          </a:p>
          <a:p>
            <a:pPr marL="171450" indent="-171450">
              <a:buFont typeface="Arial" panose="020B0604020202020204" pitchFamily="34" charset="0"/>
              <a:buChar char="•"/>
            </a:pPr>
            <a:endParaRPr lang="de-DE"/>
          </a:p>
          <a:p>
            <a:endParaRPr lang="de-DE" dirty="0"/>
          </a:p>
          <a:p>
            <a:r>
              <a:rPr lang="de-DE"/>
              <a:t>Abbildung aus </a:t>
            </a:r>
            <a:r>
              <a:rPr lang="de-DE" dirty="0"/>
              <a:t>https://de.wikipedia.org/wiki/Verzerrung-Varianz-Dilemma, abgerufen 07.04.2022.</a:t>
            </a:r>
          </a:p>
        </p:txBody>
      </p:sp>
      <p:sp>
        <p:nvSpPr>
          <p:cNvPr id="4" name="Foliennummernplatzhalter 3"/>
          <p:cNvSpPr>
            <a:spLocks noGrp="1"/>
          </p:cNvSpPr>
          <p:nvPr>
            <p:ph type="sldNum" sz="quarter" idx="10"/>
          </p:nvPr>
        </p:nvSpPr>
        <p:spPr/>
        <p:txBody>
          <a:bodyPr/>
          <a:lstStyle/>
          <a:p>
            <a:fld id="{C46A34EA-5938-436D-8788-E6E8D1FD0DF7}" type="slidenum">
              <a:rPr lang="de-DE" smtClean="0"/>
              <a:t>28</a:t>
            </a:fld>
            <a:endParaRPr lang="de-DE"/>
          </a:p>
        </p:txBody>
      </p:sp>
    </p:spTree>
    <p:extLst>
      <p:ext uri="{BB962C8B-B14F-4D97-AF65-F5344CB8AC3E}">
        <p14:creationId xmlns:p14="http://schemas.microsoft.com/office/powerpoint/2010/main" val="555067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Komplexe Annahmen, wie z.B. polynominale Modelle für lineare Zusammenhänge, deuten auf Modellierung des Bias.</a:t>
            </a:r>
          </a:p>
          <a:p>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Überanpassung lernt die Trainingsdaten auswendig und versagt auf den Testdaten.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a:t>
            </a:r>
            <a:r>
              <a:rPr lang="de-DE" baseline="0"/>
              <a:t> Von https://medium.com/analytics-vidhya/whats-the-trade-off-between-bias-and-variance-2e25dd08716b, </a:t>
            </a:r>
            <a:r>
              <a:rPr lang="de-DE"/>
              <a:t>abgerufen </a:t>
            </a:r>
            <a:r>
              <a:rPr lang="de-DE" dirty="0"/>
              <a:t>07.04.2022.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29</a:t>
            </a:fld>
            <a:endParaRPr lang="de-DE"/>
          </a:p>
        </p:txBody>
      </p:sp>
    </p:spTree>
    <p:extLst>
      <p:ext uri="{BB962C8B-B14F-4D97-AF65-F5344CB8AC3E}">
        <p14:creationId xmlns:p14="http://schemas.microsoft.com/office/powerpoint/2010/main" val="688848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Engl. Bias </a:t>
            </a:r>
            <a:r>
              <a:rPr lang="de-DE" err="1"/>
              <a:t>Variance</a:t>
            </a:r>
            <a:r>
              <a:rPr lang="de-DE"/>
              <a:t> Tradeoff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Varianz komplexer Modelle steigt bei Anwendung neuer Daten.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Varianz in Bezug auf neue Daten (aus Training oder Test). Bias durch mangelnde Modellkomplexität.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Regression:</a:t>
            </a:r>
            <a:r>
              <a:rPr lang="de-DE" baseline="0"/>
              <a:t> geringer Varianz und hohem Bias (gerade Regressionslinie) VERSUS mit hoher Varianz und geringen Bias (Polynom).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Gemessen wird der Fehler, die Abweichung einer Vorhersage. Da wird nicht unterschieden zwischen Varianz und Bias.</a:t>
            </a: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a:t>
            </a:r>
            <a:r>
              <a:rPr lang="de-DE" baseline="0"/>
              <a:t> Von https://medium.com/analytics-vidhya/whats-the-trade-off-between-bias-and-variance-2e25dd08716b, </a:t>
            </a:r>
            <a:r>
              <a:rPr lang="de-DE"/>
              <a:t>abgerufen </a:t>
            </a:r>
            <a:r>
              <a:rPr lang="de-DE" dirty="0"/>
              <a:t>07.04.2022.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30</a:t>
            </a:fld>
            <a:endParaRPr lang="de-DE"/>
          </a:p>
        </p:txBody>
      </p:sp>
    </p:spTree>
    <p:extLst>
      <p:ext uri="{BB962C8B-B14F-4D97-AF65-F5344CB8AC3E}">
        <p14:creationId xmlns:p14="http://schemas.microsoft.com/office/powerpoint/2010/main" val="68884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Vorab: die Lösung aller Probleme?</a:t>
            </a:r>
          </a:p>
        </p:txBody>
      </p:sp>
      <p:sp>
        <p:nvSpPr>
          <p:cNvPr id="4" name="Foliennummernplatzhalter 3"/>
          <p:cNvSpPr>
            <a:spLocks noGrp="1"/>
          </p:cNvSpPr>
          <p:nvPr>
            <p:ph type="sldNum" sz="quarter" idx="10"/>
          </p:nvPr>
        </p:nvSpPr>
        <p:spPr/>
        <p:txBody>
          <a:bodyPr/>
          <a:lstStyle/>
          <a:p>
            <a:fld id="{C46A34EA-5938-436D-8788-E6E8D1FD0DF7}" type="slidenum">
              <a:rPr lang="de-DE" smtClean="0"/>
              <a:t>3</a:t>
            </a:fld>
            <a:endParaRPr lang="de-DE"/>
          </a:p>
        </p:txBody>
      </p:sp>
    </p:spTree>
    <p:extLst>
      <p:ext uri="{BB962C8B-B14F-4D97-AF65-F5344CB8AC3E}">
        <p14:creationId xmlns:p14="http://schemas.microsoft.com/office/powerpoint/2010/main" val="947799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31</a:t>
            </a:fld>
            <a:endParaRPr lang="de-DE"/>
          </a:p>
        </p:txBody>
      </p:sp>
    </p:spTree>
    <p:extLst>
      <p:ext uri="{BB962C8B-B14F-4D97-AF65-F5344CB8AC3E}">
        <p14:creationId xmlns:p14="http://schemas.microsoft.com/office/powerpoint/2010/main" val="1271405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Kernidee: Varianz in Bezug auf Mittelwert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Die Summe der blauen Abweichungsquadrate ist die totale Quadratsumme (Bezug ist der Mittelwert) und die Summe der roten Abweichungsquadrate ist die Residuenquadratsumme (Bezug ist die Regressionsgerade). Daraus wird das</a:t>
            </a:r>
            <a:r>
              <a:rPr lang="de-DE" baseline="0"/>
              <a:t> Bestimmheitsmaß = erklärte Streuung / gesamte Streuung abgeleitet.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Berechnung von Interzept und Koeffizienten siehe Backup.</a:t>
            </a:r>
            <a:endParaRPr lang="de-DE"/>
          </a:p>
          <a:p>
            <a:endParaRPr lang="de-DE"/>
          </a:p>
          <a:p>
            <a:endParaRPr lang="de-DE"/>
          </a:p>
          <a:p>
            <a:r>
              <a:rPr lang="de-DE"/>
              <a:t>Abbildung von https://de.wikipedia.org/wiki/Residuenquadratsumme, abgerufen 04.06.2024.</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32</a:t>
            </a:fld>
            <a:endParaRPr lang="de-DE"/>
          </a:p>
        </p:txBody>
      </p:sp>
    </p:spTree>
    <p:extLst>
      <p:ext uri="{BB962C8B-B14F-4D97-AF65-F5344CB8AC3E}">
        <p14:creationId xmlns:p14="http://schemas.microsoft.com/office/powerpoint/2010/main" val="2532366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33</a:t>
            </a:fld>
            <a:endParaRPr lang="de-DE"/>
          </a:p>
        </p:txBody>
      </p:sp>
    </p:spTree>
    <p:extLst>
      <p:ext uri="{BB962C8B-B14F-4D97-AF65-F5344CB8AC3E}">
        <p14:creationId xmlns:p14="http://schemas.microsoft.com/office/powerpoint/2010/main" val="2821826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X1 … xn sind die Variables des untersuchten</a:t>
            </a:r>
            <a:r>
              <a:rPr lang="de-DE" baseline="0"/>
              <a:t> Datensatzes, bei Ames als Wohnflächen, Garagen, Bäder, Nachbarschaft…</a:t>
            </a:r>
            <a:endParaRPr lang="de-DE"/>
          </a:p>
          <a:p>
            <a:pPr marL="171450" indent="-171450">
              <a:buFont typeface="Arial" panose="020B0604020202020204" pitchFamily="34" charset="0"/>
              <a:buChar char="•"/>
            </a:pPr>
            <a:r>
              <a:rPr lang="de-DE"/>
              <a:t>Bei Unabhängigkeit funktioniert die einfache Summenformel.</a:t>
            </a:r>
          </a:p>
          <a:p>
            <a:pPr marL="171450" indent="-171450">
              <a:buFont typeface="Arial" panose="020B0604020202020204" pitchFamily="34" charset="0"/>
              <a:buChar char="•"/>
            </a:pPr>
            <a:r>
              <a:rPr lang="de-DE"/>
              <a:t>Pfeile</a:t>
            </a:r>
            <a:r>
              <a:rPr lang="de-DE" baseline="0"/>
              <a:t> in Abbildung oben stellen den Einfluss (Korrelation) auf eine andere Variable dar.</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34</a:t>
            </a:fld>
            <a:endParaRPr lang="de-DE"/>
          </a:p>
        </p:txBody>
      </p:sp>
    </p:spTree>
    <p:extLst>
      <p:ext uri="{BB962C8B-B14F-4D97-AF65-F5344CB8AC3E}">
        <p14:creationId xmlns:p14="http://schemas.microsoft.com/office/powerpoint/2010/main" val="102419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Der Varianzinflationsfaktor quantifiziert einen Anstieg der Varianz von </a:t>
            </a:r>
            <a:r>
              <a:rPr lang="de-DE">
                <a:effectLst/>
              </a:rPr>
              <a:t>β</a:t>
            </a:r>
            <a:r>
              <a:rPr lang="de-DE" baseline="-25000">
                <a:effectLst/>
              </a:rPr>
              <a:t>j</a:t>
            </a:r>
            <a:r>
              <a:rPr lang="de-DE">
                <a:effectLst/>
              </a:rPr>
              <a:t> </a:t>
            </a:r>
            <a:r>
              <a:rPr lang="de-DE"/>
              <a:t>aufgrund der linearen Abhängigkeit von </a:t>
            </a:r>
            <a:r>
              <a:rPr lang="de-DE">
                <a:effectLst/>
              </a:rPr>
              <a:t>x</a:t>
            </a:r>
            <a:r>
              <a:rPr lang="de-DE" baseline="-25000">
                <a:effectLst/>
              </a:rPr>
              <a:t>j</a:t>
            </a:r>
            <a:r>
              <a:rPr lang="de-DE">
                <a:effectLst/>
              </a:rPr>
              <a:t> </a:t>
            </a:r>
            <a:r>
              <a:rPr lang="de-DE"/>
              <a:t>mit den restlichen erklärenden Variablen. Je größer die Korrelation zwischen </a:t>
            </a:r>
            <a:r>
              <a:rPr lang="de-DE">
                <a:effectLst/>
              </a:rPr>
              <a:t>x</a:t>
            </a:r>
            <a:r>
              <a:rPr lang="de-DE" baseline="-25000">
                <a:effectLst/>
              </a:rPr>
              <a:t>j</a:t>
            </a:r>
            <a:r>
              <a:rPr lang="de-DE">
                <a:effectLst/>
              </a:rPr>
              <a:t> </a:t>
            </a:r>
            <a:r>
              <a:rPr lang="de-DE"/>
              <a:t>und den anderen erklärenden Variablen ist, desto größer ist </a:t>
            </a:r>
            <a:r>
              <a:rPr lang="de-DE">
                <a:effectLst/>
              </a:rPr>
              <a:t>R</a:t>
            </a:r>
            <a:r>
              <a:rPr lang="de-DE" baseline="-25000">
                <a:effectLst/>
              </a:rPr>
              <a:t>j</a:t>
            </a:r>
            <a:r>
              <a:rPr lang="de-DE" baseline="30000">
                <a:effectLst/>
              </a:rPr>
              <a:t>2</a:t>
            </a:r>
            <a:r>
              <a:rPr lang="de-DE">
                <a:effectLst/>
              </a:rPr>
              <a:t> </a:t>
            </a:r>
            <a:r>
              <a:rPr lang="de-DE"/>
              <a:t>und damit der Varianzinflationsfaktor.</a:t>
            </a:r>
          </a:p>
        </p:txBody>
      </p:sp>
      <p:sp>
        <p:nvSpPr>
          <p:cNvPr id="4" name="Foliennummernplatzhalter 3"/>
          <p:cNvSpPr>
            <a:spLocks noGrp="1"/>
          </p:cNvSpPr>
          <p:nvPr>
            <p:ph type="sldNum" sz="quarter" idx="10"/>
          </p:nvPr>
        </p:nvSpPr>
        <p:spPr/>
        <p:txBody>
          <a:bodyPr/>
          <a:lstStyle/>
          <a:p>
            <a:fld id="{C46A34EA-5938-436D-8788-E6E8D1FD0DF7}" type="slidenum">
              <a:rPr lang="de-DE" smtClean="0"/>
              <a:t>35</a:t>
            </a:fld>
            <a:endParaRPr lang="de-DE"/>
          </a:p>
        </p:txBody>
      </p:sp>
    </p:spTree>
    <p:extLst>
      <p:ext uri="{BB962C8B-B14F-4D97-AF65-F5344CB8AC3E}">
        <p14:creationId xmlns:p14="http://schemas.microsoft.com/office/powerpoint/2010/main" val="2836652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Clusteranalyse</a:t>
            </a:r>
            <a:r>
              <a:rPr lang="de-DE" baseline="0"/>
              <a:t> bekannt aus der Taxonomie der Zoologie und Paläontologie, Stammbaum der Pfanzen und Tiere (</a:t>
            </a:r>
            <a:r>
              <a:rPr lang="de-DE"/>
              <a:t>Carl von Linné, 1735, 1. Auflage)</a:t>
            </a:r>
            <a:r>
              <a:rPr lang="de-DE" baseline="0"/>
              <a:t>. Beispiel zeigt, dass VORHER eine genaue Vorstellung des Clusterergebnisses vorhanden sein muss. Beispiel: Brüllen (wegen verknöchertem Zungenbein) als Unterschied von Groß- und Kleinkatzen.</a:t>
            </a:r>
          </a:p>
          <a:p>
            <a:r>
              <a:rPr lang="de-DE" baseline="0"/>
              <a:t>Census in der USA der 1930ziger Jahre: Wirtschaftszweige, Berufsgruppen. </a:t>
            </a:r>
          </a:p>
          <a:p>
            <a:r>
              <a:rPr lang="de-DE" baseline="0"/>
              <a:t>Cluster sind erfolgreich bei Kundensegmentierungen.</a:t>
            </a:r>
          </a:p>
          <a:p>
            <a:r>
              <a:rPr lang="de-DE" baseline="0"/>
              <a:t>Eine Dendrogramm (dentro [griechisch] Baum) wird Top-Down oder Bottom-up aufgestellt.</a:t>
            </a:r>
          </a:p>
          <a:p>
            <a:endParaRPr lang="de-DE" baseline="0"/>
          </a:p>
          <a:p>
            <a:r>
              <a:rPr lang="de-DE" baseline="0"/>
              <a:t>Anzahl Cluster und Variablenauswahl ist ein Henne / Ei Problem. </a:t>
            </a:r>
          </a:p>
          <a:p>
            <a:endParaRPr lang="de-DE" baseline="0"/>
          </a:p>
          <a:p>
            <a:r>
              <a:rPr lang="de-DE" baseline="0"/>
              <a:t>Tip zur Qualitätssicherung: Sehen Sie Clusterbildung als überwachtes Lernen an und prüfen Sie mit bekannten Labels=Cluster.</a:t>
            </a:r>
          </a:p>
          <a:p>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a:t>Beispiel partielle Cluster: Mitarbeiter eines Unternehmens hat normalen</a:t>
            </a:r>
            <a:r>
              <a:rPr lang="de-DE" baseline="0"/>
              <a:t> Arbeitsplatz und ist Betriebsrat.</a:t>
            </a:r>
            <a:endParaRPr lang="de-DE"/>
          </a:p>
          <a:p>
            <a:endParaRPr lang="de-DE" baseline="0"/>
          </a:p>
          <a:p>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a:t>Modellbasierte Clusterbildung setzen Modelle </a:t>
            </a:r>
            <a:r>
              <a:rPr lang="de-DE" baseline="0"/>
              <a:t>von Daten voraus, wie Normalverteilung oder Assoziationen und leiten daraus Wahrscheinlichsabschätzungen ab.</a:t>
            </a:r>
            <a:endParaRPr lang="de-DE"/>
          </a:p>
          <a:p>
            <a:endParaRPr lang="de-DE" baseline="0"/>
          </a:p>
          <a:p>
            <a:endParaRPr lang="de-DE" baseline="0"/>
          </a:p>
          <a:p>
            <a:r>
              <a:rPr lang="de-DE" baseline="0"/>
              <a:t>Nach Nigel Crompton (2006) Die Katzenartigen – ein klar abgegrenzter Grundtyp, </a:t>
            </a:r>
            <a:r>
              <a:rPr lang="de-DE"/>
              <a:t>tudium Integrale Journal,</a:t>
            </a:r>
            <a:r>
              <a:rPr lang="de-DE" baseline="0"/>
              <a:t> </a:t>
            </a:r>
            <a:r>
              <a:rPr lang="de-DE"/>
              <a:t>13. Jahrgang / Heft 2 - Oktober 2006, Seite 68 – 72,</a:t>
            </a:r>
            <a:r>
              <a:rPr lang="de-DE" baseline="0"/>
              <a:t> https://www.si-journal.de/index2.php?artikel=jg13/heft2/sij132-2.html, abgerufen 20.10.2023.</a:t>
            </a:r>
          </a:p>
          <a:p>
            <a:endParaRPr lang="de-DE" baseline="0"/>
          </a:p>
          <a:p>
            <a:r>
              <a:rPr lang="de-DE"/>
              <a:t>Clusteranalyse</a:t>
            </a:r>
            <a:r>
              <a:rPr lang="de-DE" baseline="0"/>
              <a:t> als (im weitesten Sinn) deskriptive Statistik stellt an die Interpretation der Ergebnisse höhere Anforderungen als die prädiktive Statistik. Was bedeuten die Ergebnisse? Wie können sie angewendet werden?</a:t>
            </a:r>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Agglomerative Cluster starten mit allen</a:t>
            </a:r>
            <a:r>
              <a:rPr lang="de-DE" baseline="0"/>
              <a:t> Datensätzen.</a:t>
            </a:r>
            <a:r>
              <a:rPr lang="de-DE"/>
              <a:t> Divisive Clusterbildung teilen top-down aufgrund eines Kriteriums wie Varianz oder Entropie.</a:t>
            </a:r>
          </a:p>
          <a:p>
            <a:endParaRPr lang="de-DE"/>
          </a:p>
          <a:p>
            <a:endParaRPr lang="de-DE"/>
          </a:p>
          <a:p>
            <a:r>
              <a:rPr lang="de-DE"/>
              <a:t>Optionale Literatur:</a:t>
            </a:r>
          </a:p>
          <a:p>
            <a:r>
              <a:rPr lang="de-DE"/>
              <a:t>Felix Weber (2020) Künstliche Intelligenz für Business Analytics,</a:t>
            </a:r>
            <a:r>
              <a:rPr lang="de-DE" baseline="0"/>
              <a:t> Kapitel 2.2.3, S.56-9, Springer Vieweg Verlag, </a:t>
            </a:r>
            <a:r>
              <a:rPr lang="de-DE"/>
              <a:t>ISBN 978-3-658-29772-5, Standort springerprofessional.de</a:t>
            </a:r>
          </a:p>
          <a:p>
            <a:endParaRPr lang="de-DE"/>
          </a:p>
          <a:p>
            <a:r>
              <a:rPr lang="de-DE"/>
              <a:t>Klaus Backhaus et al. (2023) Multivariate Analysemethoden Eine anwendungsorientierte Einführung, 17. Auflage, S.485-571, Springer Gabler Verlag, ISBN 978-3-658-40464-2, Standort springerprofessional.de</a:t>
            </a:r>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von Der große Stammbaum der Katzen, </a:t>
            </a:r>
            <a:r>
              <a:rPr lang="es-ES"/>
              <a:t>GEOLINO EXTRA Nr. 47 - GEOlino extra: Katzen, 2023, </a:t>
            </a:r>
            <a:r>
              <a:rPr lang="de-DE"/>
              <a:t>G+J Medien GmbH, https://www.geo.de/geolino/natur-und-umwelt/1638-rtkl-evolution-der-grosse-stammbaum-der-katzen, abgerufen 20.10.2023.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36</a:t>
            </a:fld>
            <a:endParaRPr lang="de-DE"/>
          </a:p>
        </p:txBody>
      </p:sp>
    </p:spTree>
    <p:extLst>
      <p:ext uri="{BB962C8B-B14F-4D97-AF65-F5344CB8AC3E}">
        <p14:creationId xmlns:p14="http://schemas.microsoft.com/office/powerpoint/2010/main" val="2463952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Objective function der Klassifikation: zum Beispiel: Accuracy, Recall, Precision.</a:t>
            </a:r>
          </a:p>
          <a:p>
            <a:endParaRPr lang="de-DE"/>
          </a:p>
          <a:p>
            <a:r>
              <a:rPr lang="de-DE"/>
              <a:t>Achtung:</a:t>
            </a:r>
            <a:r>
              <a:rPr lang="de-DE" baseline="0"/>
              <a:t> Der euklidische Abstand gilt als algorithmischer Bias, da globulare (3D), kreisförmige (2D) Formen bevorzugt werden.</a:t>
            </a:r>
            <a:endParaRPr lang="de-DE"/>
          </a:p>
          <a:p>
            <a:endParaRPr lang="de-DE"/>
          </a:p>
          <a:p>
            <a:r>
              <a:rPr lang="de-DE"/>
              <a:t>Abbildung oben aus Mahmoud Harmouch (2021) </a:t>
            </a:r>
            <a:r>
              <a:rPr lang="en-US"/>
              <a:t>17 Clustering Algorithms Used In Data Science and Mining, Blog, </a:t>
            </a:r>
            <a:r>
              <a:rPr lang="de-DE"/>
              <a:t>A Medium Corporation, San Francisco, https://towardsdatascience.com/17-clustering-algorithms-used-in-data-science-mining-49dbfa5bf69a, abgerufen 21.10.2023.</a:t>
            </a:r>
          </a:p>
          <a:p>
            <a:endParaRPr lang="de-DE"/>
          </a:p>
          <a:p>
            <a:r>
              <a:rPr lang="de-DE"/>
              <a:t>Abbildung unten Thomas Seidl (2016) Knowledge Discovery in Databases, SS 2016, Chapter 4: Clustering,</a:t>
            </a:r>
            <a:r>
              <a:rPr lang="de-DE" baseline="0"/>
              <a:t> Vorlesungssktipt LMU München, </a:t>
            </a:r>
            <a:r>
              <a:rPr lang="de-DE"/>
              <a:t>https://www.dbs.ifi.lmu.de/Lehre/KDD/SS16/skript/4_Clustering(1).pdf</a:t>
            </a:r>
          </a:p>
        </p:txBody>
      </p:sp>
      <p:sp>
        <p:nvSpPr>
          <p:cNvPr id="4" name="Foliennummernplatzhalter 3"/>
          <p:cNvSpPr>
            <a:spLocks noGrp="1"/>
          </p:cNvSpPr>
          <p:nvPr>
            <p:ph type="sldNum" sz="quarter" idx="10"/>
          </p:nvPr>
        </p:nvSpPr>
        <p:spPr/>
        <p:txBody>
          <a:bodyPr/>
          <a:lstStyle/>
          <a:p>
            <a:fld id="{C46A34EA-5938-436D-8788-E6E8D1FD0DF7}" type="slidenum">
              <a:rPr lang="de-DE" smtClean="0"/>
              <a:t>38</a:t>
            </a:fld>
            <a:endParaRPr lang="de-DE"/>
          </a:p>
        </p:txBody>
      </p:sp>
    </p:spTree>
    <p:extLst>
      <p:ext uri="{BB962C8B-B14F-4D97-AF65-F5344CB8AC3E}">
        <p14:creationId xmlns:p14="http://schemas.microsoft.com/office/powerpoint/2010/main" val="3419583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Objective function der Klassifikation: zum Beispiel: Accuracy, Recall, Precision.</a:t>
            </a:r>
          </a:p>
          <a:p>
            <a:endParaRPr lang="de-DE"/>
          </a:p>
          <a:p>
            <a:r>
              <a:rPr lang="de-DE"/>
              <a:t>Achtung:</a:t>
            </a:r>
            <a:r>
              <a:rPr lang="de-DE" baseline="0"/>
              <a:t> Der euklidische Abstand gilt als algorithmischer Bias, da globulare (3D), kreisförmige (2D) Formen bevorzugt werden.</a:t>
            </a:r>
            <a:endParaRPr lang="de-DE"/>
          </a:p>
          <a:p>
            <a:endParaRPr lang="de-DE"/>
          </a:p>
          <a:p>
            <a:r>
              <a:rPr lang="de-DE"/>
              <a:t>Abbildung oben aus Mahmoud Harmouch (2021) </a:t>
            </a:r>
            <a:r>
              <a:rPr lang="en-US"/>
              <a:t>17 Clustering Algorithms Used In Data Science and Mining, Blog, </a:t>
            </a:r>
            <a:r>
              <a:rPr lang="de-DE"/>
              <a:t>A Medium Corporation, San Francisco, https://towardsdatascience.com/17-clustering-algorithms-used-in-data-science-mining-49dbfa5bf69a, abgerufen 21.10.2023.</a:t>
            </a:r>
          </a:p>
          <a:p>
            <a:endParaRPr lang="de-DE"/>
          </a:p>
          <a:p>
            <a:r>
              <a:rPr lang="de-DE"/>
              <a:t>Abbildung unten Thomas Seidl (2016) Knowledge Discovery in Databases, SS 2016, Chapter 4: Clustering,</a:t>
            </a:r>
            <a:r>
              <a:rPr lang="de-DE" baseline="0"/>
              <a:t> Vorlesungssktipt LMU München, </a:t>
            </a:r>
            <a:r>
              <a:rPr lang="de-DE"/>
              <a:t>https://www.dbs.ifi.lmu.de/Lehre/KDD/SS16/skript/4_Clustering(1).pdf</a:t>
            </a:r>
          </a:p>
        </p:txBody>
      </p:sp>
      <p:sp>
        <p:nvSpPr>
          <p:cNvPr id="4" name="Foliennummernplatzhalter 3"/>
          <p:cNvSpPr>
            <a:spLocks noGrp="1"/>
          </p:cNvSpPr>
          <p:nvPr>
            <p:ph type="sldNum" sz="quarter" idx="10"/>
          </p:nvPr>
        </p:nvSpPr>
        <p:spPr/>
        <p:txBody>
          <a:bodyPr/>
          <a:lstStyle/>
          <a:p>
            <a:fld id="{C46A34EA-5938-436D-8788-E6E8D1FD0DF7}" type="slidenum">
              <a:rPr lang="de-DE" smtClean="0"/>
              <a:t>41</a:t>
            </a:fld>
            <a:endParaRPr lang="de-DE"/>
          </a:p>
        </p:txBody>
      </p:sp>
    </p:spTree>
    <p:extLst>
      <p:ext uri="{BB962C8B-B14F-4D97-AF65-F5344CB8AC3E}">
        <p14:creationId xmlns:p14="http://schemas.microsoft.com/office/powerpoint/2010/main" val="3419583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Clusteranalyse ist ein exploratives Verfahren. Partitionierende Algorithmen,</a:t>
            </a:r>
            <a:r>
              <a:rPr lang="de-DE" baseline="0"/>
              <a:t> wie K-Means werden für verschiedene k getestet. Hierarchisches Clustern legt im Dendrogramm die Ebene mit der Anzahl bester / gewünschter Clusteranzahl fest.</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42</a:t>
            </a:fld>
            <a:endParaRPr lang="de-DE"/>
          </a:p>
        </p:txBody>
      </p:sp>
    </p:spTree>
    <p:extLst>
      <p:ext uri="{BB962C8B-B14F-4D97-AF65-F5344CB8AC3E}">
        <p14:creationId xmlns:p14="http://schemas.microsoft.com/office/powerpoint/2010/main" val="2506537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K-Means gilt als einfaches</a:t>
            </a:r>
            <a:r>
              <a:rPr lang="de-DE" baseline="0"/>
              <a:t> Standardverfahren.</a:t>
            </a:r>
            <a:endParaRPr lang="de-DE"/>
          </a:p>
          <a:p>
            <a:r>
              <a:rPr lang="de-DE"/>
              <a:t>Wie werden sich Clusterverfahren nach dem Mean im Unterschied zu Median in Bezug auf Ausreißer verhalten?</a:t>
            </a:r>
          </a:p>
          <a:p>
            <a:endParaRPr lang="de-DE"/>
          </a:p>
          <a:p>
            <a:r>
              <a:rPr lang="de-DE"/>
              <a:t>Abbildung aus Weber (2020), Felix Weber (2020) Künstliche Intelligenz für Business Analytics, S.50, Springer International Publishing </a:t>
            </a:r>
          </a:p>
        </p:txBody>
      </p:sp>
      <p:sp>
        <p:nvSpPr>
          <p:cNvPr id="4" name="Foliennummernplatzhalter 3"/>
          <p:cNvSpPr>
            <a:spLocks noGrp="1"/>
          </p:cNvSpPr>
          <p:nvPr>
            <p:ph type="sldNum" sz="quarter" idx="10"/>
          </p:nvPr>
        </p:nvSpPr>
        <p:spPr/>
        <p:txBody>
          <a:bodyPr/>
          <a:lstStyle/>
          <a:p>
            <a:fld id="{C46A34EA-5938-436D-8788-E6E8D1FD0DF7}" type="slidenum">
              <a:rPr lang="de-DE" smtClean="0"/>
              <a:t>43</a:t>
            </a:fld>
            <a:endParaRPr lang="de-DE"/>
          </a:p>
        </p:txBody>
      </p:sp>
    </p:spTree>
    <p:extLst>
      <p:ext uri="{BB962C8B-B14F-4D97-AF65-F5344CB8AC3E}">
        <p14:creationId xmlns:p14="http://schemas.microsoft.com/office/powerpoint/2010/main" val="299261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Siehe gesetzliche Anforderungen wie Datenschutz-Grundverordnung (Artikel 30) und personenbeziehbare Daten bis hin zum Turnverein. Siehe z.B. https://dsgvo-gesetz.de/, abgerufen 27.04.2024.</a:t>
            </a:r>
          </a:p>
          <a:p>
            <a:pPr marL="171450" indent="-171450">
              <a:buFont typeface="Arial" panose="020B0604020202020204" pitchFamily="34" charset="0"/>
              <a:buChar char="•"/>
            </a:pPr>
            <a:r>
              <a:rPr lang="de-DE"/>
              <a:t>Jede RDBMS hat als Kernkomponente einen technischen Datenkatalog.</a:t>
            </a:r>
          </a:p>
          <a:p>
            <a:pPr marL="171450" indent="-171450">
              <a:buFont typeface="Arial" panose="020B0604020202020204" pitchFamily="34" charset="0"/>
              <a:buChar char="•"/>
            </a:pPr>
            <a:r>
              <a:rPr lang="de-DE"/>
              <a:t>Erweitert werden Datenkatalogen durch Knowledge Graphen.</a:t>
            </a:r>
          </a:p>
          <a:p>
            <a:pPr marL="171450" indent="-171450">
              <a:buFont typeface="Arial" panose="020B0604020202020204" pitchFamily="34" charset="0"/>
              <a:buChar char="•"/>
            </a:pPr>
            <a:r>
              <a:rPr lang="de-DE"/>
              <a:t>Siehe Anforderungen durch das neue Lieferkettengesetz</a:t>
            </a:r>
            <a:r>
              <a:rPr lang="de-DE" baseline="0"/>
              <a:t> aus 2024.</a:t>
            </a:r>
            <a:endParaRPr lang="de-DE"/>
          </a:p>
          <a:p>
            <a:pPr marL="171450" indent="-171450">
              <a:buFont typeface="Arial" panose="020B0604020202020204" pitchFamily="34" charset="0"/>
              <a:buChar char="•"/>
            </a:pPr>
            <a:r>
              <a:rPr lang="de-DE"/>
              <a:t>Data shopping auf Data Marketplace, auf zum Beispiel CLARIN für europäische Sprachen www.clarin.eu/content/data </a:t>
            </a:r>
            <a:endParaRPr lang="de-DE" dirty="0"/>
          </a:p>
          <a:p>
            <a:endParaRPr lang="de-DE" baseline="0"/>
          </a:p>
          <a:p>
            <a:endParaRPr lang="de-DE" baseline="0" dirty="0"/>
          </a:p>
          <a:p>
            <a:r>
              <a:rPr lang="de-DE" baseline="0" dirty="0"/>
              <a:t>Abb. Und Liste aus Marco </a:t>
            </a:r>
            <a:r>
              <a:rPr lang="de-DE" baseline="0" dirty="0" err="1"/>
              <a:t>Geuer</a:t>
            </a:r>
            <a:r>
              <a:rPr lang="de-DE" baseline="0" dirty="0"/>
              <a:t> (2021) Data Catalogue – Beschleuniger der Datenkompetenz (Data </a:t>
            </a:r>
            <a:r>
              <a:rPr lang="de-DE" baseline="0" dirty="0" err="1"/>
              <a:t>Literacy</a:t>
            </a:r>
            <a:r>
              <a:rPr lang="de-DE" baseline="0" dirty="0"/>
              <a:t>), Blog, https://www.business-information-excellence.de/datenqualitaet/138-data-catalog-beschleuniger-der-datenkompetenz-data-literacy, abgerufen 01.07.2022.</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4</a:t>
            </a:fld>
            <a:endParaRPr lang="de-DE"/>
          </a:p>
        </p:txBody>
      </p:sp>
    </p:spTree>
    <p:extLst>
      <p:ext uri="{BB962C8B-B14F-4D97-AF65-F5344CB8AC3E}">
        <p14:creationId xmlns:p14="http://schemas.microsoft.com/office/powerpoint/2010/main" val="151346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aus Tan, Kumar et al. (2021) Introduction of Data Mining, </a:t>
            </a:r>
            <a:r>
              <a:rPr lang="en-US"/>
              <a:t>Cluster Analysis: Basic Concepts and Algorithms, </a:t>
            </a:r>
            <a:r>
              <a:rPr lang="de-DE"/>
              <a:t>Vorlesungsskript</a:t>
            </a:r>
            <a:r>
              <a:rPr lang="de-DE" baseline="0"/>
              <a:t> und Buch, </a:t>
            </a:r>
            <a:r>
              <a:rPr lang="de-DE"/>
              <a:t>https://www-users.cse.umn.edu/~kumar001/dmbook/index.php, abgerufen 20.10.2023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44</a:t>
            </a:fld>
            <a:endParaRPr lang="de-DE"/>
          </a:p>
        </p:txBody>
      </p:sp>
    </p:spTree>
    <p:extLst>
      <p:ext uri="{BB962C8B-B14F-4D97-AF65-F5344CB8AC3E}">
        <p14:creationId xmlns:p14="http://schemas.microsoft.com/office/powerpoint/2010/main" val="300262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aus Tan, Kumar et al. (2021) Introduction of Data Mining, </a:t>
            </a:r>
            <a:r>
              <a:rPr lang="en-US"/>
              <a:t>Cluster Analysis: Basic Concepts and Algorithms, </a:t>
            </a:r>
            <a:r>
              <a:rPr lang="de-DE"/>
              <a:t>Vorlesungsskript</a:t>
            </a:r>
            <a:r>
              <a:rPr lang="de-DE" baseline="0"/>
              <a:t> und Buch, </a:t>
            </a:r>
            <a:r>
              <a:rPr lang="de-DE"/>
              <a:t>https://www-users.cse.umn.edu/~kumar001/dmbook/index.php, abgerufen 20.10.2023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45</a:t>
            </a:fld>
            <a:endParaRPr lang="de-DE"/>
          </a:p>
        </p:txBody>
      </p:sp>
    </p:spTree>
    <p:extLst>
      <p:ext uri="{BB962C8B-B14F-4D97-AF65-F5344CB8AC3E}">
        <p14:creationId xmlns:p14="http://schemas.microsoft.com/office/powerpoint/2010/main" val="3675961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Abbildungen aus Tan, Kumar et al. (2021) Introduction of Data Mining, </a:t>
            </a:r>
            <a:r>
              <a:rPr lang="en-US"/>
              <a:t>Cluster Analysis: Basic Concepts and Algorithms, </a:t>
            </a:r>
            <a:r>
              <a:rPr lang="de-DE"/>
              <a:t>Vorlesungsskript</a:t>
            </a:r>
            <a:r>
              <a:rPr lang="de-DE" baseline="0"/>
              <a:t> und Buch, </a:t>
            </a:r>
            <a:r>
              <a:rPr lang="de-DE"/>
              <a:t>https://www-users.cse.umn.edu/~kumar001/dmbook/index.php, abgerufen 20.10.2023</a:t>
            </a:r>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46</a:t>
            </a:fld>
            <a:endParaRPr lang="de-DE"/>
          </a:p>
        </p:txBody>
      </p:sp>
    </p:spTree>
    <p:extLst>
      <p:ext uri="{BB962C8B-B14F-4D97-AF65-F5344CB8AC3E}">
        <p14:creationId xmlns:p14="http://schemas.microsoft.com/office/powerpoint/2010/main" val="2921081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Scree [engl.] Geröll, Schutt. Hier der Geröllknick bei</a:t>
            </a:r>
            <a:r>
              <a:rPr lang="de-DE" baseline="0"/>
              <a:t> Abtragungen von Gebirgsmassiven im Hochgebirge.</a:t>
            </a:r>
            <a:endParaRPr lang="de-DE"/>
          </a:p>
          <a:p>
            <a:endParaRPr lang="de-DE"/>
          </a:p>
          <a:p>
            <a:r>
              <a:rPr lang="de-DE"/>
              <a:t>Abbildung aus Klaus Backhaus et al. (2023) Multivariate Analysemethoden Eine anwendungsorientierte Einführung, 17. Auflage, S.525, Springer Gabler Verlag, ISBN 978-3-658-40464-2, Standort springerprofessional.de</a:t>
            </a:r>
          </a:p>
          <a:p>
            <a:r>
              <a:rPr lang="de-DE"/>
              <a:t>Foto</a:t>
            </a:r>
            <a:r>
              <a:rPr lang="de-DE" baseline="0"/>
              <a:t> aus https://de.wikipedia.org/wiki/Scree-Test, abgerufen 21.10.2023.</a:t>
            </a:r>
            <a:endParaRPr lang="de-DE"/>
          </a:p>
          <a:p>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47</a:t>
            </a:fld>
            <a:endParaRPr lang="de-DE"/>
          </a:p>
        </p:txBody>
      </p:sp>
    </p:spTree>
    <p:extLst>
      <p:ext uri="{BB962C8B-B14F-4D97-AF65-F5344CB8AC3E}">
        <p14:creationId xmlns:p14="http://schemas.microsoft.com/office/powerpoint/2010/main" val="1731980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48</a:t>
            </a:fld>
            <a:endParaRPr lang="de-DE"/>
          </a:p>
        </p:txBody>
      </p:sp>
    </p:spTree>
    <p:extLst>
      <p:ext uri="{BB962C8B-B14F-4D97-AF65-F5344CB8AC3E}">
        <p14:creationId xmlns:p14="http://schemas.microsoft.com/office/powerpoint/2010/main" val="747517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49</a:t>
            </a:fld>
            <a:endParaRPr lang="de-DE"/>
          </a:p>
        </p:txBody>
      </p:sp>
    </p:spTree>
    <p:extLst>
      <p:ext uri="{BB962C8B-B14F-4D97-AF65-F5344CB8AC3E}">
        <p14:creationId xmlns:p14="http://schemas.microsoft.com/office/powerpoint/2010/main" val="747517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Hinweis: Anzahl Cluster bestimmen mit verschiedenen Methoden (des Linkage,</a:t>
            </a:r>
            <a:r>
              <a:rPr lang="de-DE" baseline="0"/>
              <a:t> des Abstandes) und dann erst entscheiden.</a:t>
            </a:r>
            <a:endParaRPr lang="de-DE"/>
          </a:p>
          <a:p>
            <a:endParaRPr lang="de-DE"/>
          </a:p>
          <a:p>
            <a:r>
              <a:rPr lang="de-DE"/>
              <a:t>Abbildung aus Tan et al. (2021) Introduction of Data Mining, </a:t>
            </a:r>
            <a:r>
              <a:rPr lang="en-US"/>
              <a:t>Cluster Analysis: Basic Concepts and Algorithms, </a:t>
            </a:r>
            <a:r>
              <a:rPr lang="de-DE"/>
              <a:t>Vorlesungsskript</a:t>
            </a:r>
            <a:r>
              <a:rPr lang="de-DE" baseline="0"/>
              <a:t> und Buch, </a:t>
            </a:r>
            <a:r>
              <a:rPr lang="de-DE"/>
              <a:t>https://www-users.cse.umn.edu/~kumar001/dmbook/index.php, abgerufen 20.10.2023</a:t>
            </a:r>
          </a:p>
        </p:txBody>
      </p:sp>
      <p:sp>
        <p:nvSpPr>
          <p:cNvPr id="4" name="Foliennummernplatzhalter 3"/>
          <p:cNvSpPr>
            <a:spLocks noGrp="1"/>
          </p:cNvSpPr>
          <p:nvPr>
            <p:ph type="sldNum" sz="quarter" idx="10"/>
          </p:nvPr>
        </p:nvSpPr>
        <p:spPr/>
        <p:txBody>
          <a:bodyPr/>
          <a:lstStyle/>
          <a:p>
            <a:fld id="{C46A34EA-5938-436D-8788-E6E8D1FD0DF7}" type="slidenum">
              <a:rPr lang="de-DE" smtClean="0"/>
              <a:t>50</a:t>
            </a:fld>
            <a:endParaRPr lang="de-DE"/>
          </a:p>
        </p:txBody>
      </p:sp>
    </p:spTree>
    <p:extLst>
      <p:ext uri="{BB962C8B-B14F-4D97-AF65-F5344CB8AC3E}">
        <p14:creationId xmlns:p14="http://schemas.microsoft.com/office/powerpoint/2010/main" val="761967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Abbildungen aus Tan et al. (2021) Introduction of Data Mining, </a:t>
            </a:r>
            <a:r>
              <a:rPr lang="en-US"/>
              <a:t>Cluster Analysis: Basic Concepts and Algorithms, </a:t>
            </a:r>
            <a:r>
              <a:rPr lang="de-DE"/>
              <a:t>Vorlesungsskript</a:t>
            </a:r>
            <a:r>
              <a:rPr lang="de-DE" baseline="0"/>
              <a:t> und Buch, </a:t>
            </a:r>
            <a:r>
              <a:rPr lang="de-DE"/>
              <a:t>https://www-users.cse.umn.edu/~kumar001/dmbook/index.php, abgerufen 20.10.2023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51</a:t>
            </a:fld>
            <a:endParaRPr lang="de-DE"/>
          </a:p>
        </p:txBody>
      </p:sp>
    </p:spTree>
    <p:extLst>
      <p:ext uri="{BB962C8B-B14F-4D97-AF65-F5344CB8AC3E}">
        <p14:creationId xmlns:p14="http://schemas.microsoft.com/office/powerpoint/2010/main" val="9566974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Abbildungen aus Tan et al. (2021) Introduction of Data Mining, </a:t>
            </a:r>
            <a:r>
              <a:rPr lang="en-US"/>
              <a:t>Cluster Analysis: Basic Concepts and Algorithms, </a:t>
            </a:r>
            <a:r>
              <a:rPr lang="de-DE"/>
              <a:t>Vorlesungsskript</a:t>
            </a:r>
            <a:r>
              <a:rPr lang="de-DE" baseline="0"/>
              <a:t> und Buch, </a:t>
            </a:r>
            <a:r>
              <a:rPr lang="de-DE"/>
              <a:t>https://www-users.cse.umn.edu/~kumar001/dmbook/index.php, abgerufen 20.10.2023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52</a:t>
            </a:fld>
            <a:endParaRPr lang="de-DE"/>
          </a:p>
        </p:txBody>
      </p:sp>
    </p:spTree>
    <p:extLst>
      <p:ext uri="{BB962C8B-B14F-4D97-AF65-F5344CB8AC3E}">
        <p14:creationId xmlns:p14="http://schemas.microsoft.com/office/powerpoint/2010/main" val="9566974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Min kann gut nicht ellipsiodale Formen trennen, aber</a:t>
            </a:r>
            <a:r>
              <a:rPr lang="de-DE" baseline="0"/>
              <a:t> sensibel bei Rauschen.</a:t>
            </a:r>
          </a:p>
          <a:p>
            <a:r>
              <a:rPr lang="de-DE"/>
              <a:t>Max weniger</a:t>
            </a:r>
            <a:r>
              <a:rPr lang="de-DE" baseline="0"/>
              <a:t> sensibel bei Rauschen, tendiert zu globularen Clustern, tendiert zur Teilung großer Cluster.</a:t>
            </a:r>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Group Average ist ein Kompromis</a:t>
            </a:r>
            <a:r>
              <a:rPr lang="de-DE" baseline="0"/>
              <a:t> von Min und Max, wenig sensibel auf Rauschen, tendiert zu globularen Clustern.</a:t>
            </a:r>
            <a:endParaRPr lang="de-DE"/>
          </a:p>
          <a:p>
            <a:endParaRPr lang="de-DE"/>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Abbildungen aus Tan et al. (2021) Introduction of Data Mining, </a:t>
            </a:r>
            <a:r>
              <a:rPr lang="en-US"/>
              <a:t>Cluster Analysis: Basic Concepts and Algorithms, </a:t>
            </a:r>
            <a:r>
              <a:rPr lang="de-DE"/>
              <a:t>Vorlesungsskript</a:t>
            </a:r>
            <a:r>
              <a:rPr lang="de-DE" baseline="0"/>
              <a:t> und Buch, </a:t>
            </a:r>
            <a:r>
              <a:rPr lang="de-DE"/>
              <a:t>https://www-users.cse.umn.edu/~kumar001/dmbook/index.php, abgerufen 20.10.2023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53</a:t>
            </a:fld>
            <a:endParaRPr lang="de-DE"/>
          </a:p>
        </p:txBody>
      </p:sp>
    </p:spTree>
    <p:extLst>
      <p:ext uri="{BB962C8B-B14F-4D97-AF65-F5344CB8AC3E}">
        <p14:creationId xmlns:p14="http://schemas.microsoft.com/office/powerpoint/2010/main" val="956697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Wiederholung WSTA</a:t>
            </a:r>
          </a:p>
          <a:p>
            <a:pPr marL="171450" indent="-171450">
              <a:buFont typeface="Arial" panose="020B0604020202020204" pitchFamily="34" charset="0"/>
              <a:buChar char="•"/>
            </a:pPr>
            <a:r>
              <a:rPr lang="de-DE" sz="900"/>
              <a:t>Zunahme der Rechenoperationen</a:t>
            </a:r>
          </a:p>
          <a:p>
            <a:pPr marL="171450" indent="-171450">
              <a:buFont typeface="Arial" panose="020B0604020202020204" pitchFamily="34" charset="0"/>
              <a:buChar char="•"/>
            </a:pPr>
            <a:r>
              <a:rPr lang="de-DE"/>
              <a:t>Metrische Daten werden weiter unterteilt in Intervall- und Verhältnisdaten. Zahl </a:t>
            </a:r>
            <a:r>
              <a:rPr lang="de-DE" dirty="0"/>
              <a:t>-&gt; Preis </a:t>
            </a:r>
            <a:r>
              <a:rPr lang="de-DE"/>
              <a:t>-&gt; Wechselkurs</a:t>
            </a:r>
          </a:p>
          <a:p>
            <a:endParaRPr lang="de-DE" dirty="0"/>
          </a:p>
          <a:p>
            <a:endParaRPr lang="de-DE" baseline="0"/>
          </a:p>
          <a:p>
            <a:endParaRPr lang="de-DE" baseline="0"/>
          </a:p>
          <a:p>
            <a:r>
              <a:rPr lang="de-DE" baseline="0"/>
              <a:t>Abb aus datatab.de/tutorial/skalenniveau</a:t>
            </a:r>
            <a:r>
              <a:rPr lang="de-DE"/>
              <a:t>, abgerufen </a:t>
            </a:r>
            <a:r>
              <a:rPr lang="de-DE" baseline="0"/>
              <a:t>04.05.2022.</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5</a:t>
            </a:fld>
            <a:endParaRPr lang="de-DE"/>
          </a:p>
        </p:txBody>
      </p:sp>
    </p:spTree>
    <p:extLst>
      <p:ext uri="{BB962C8B-B14F-4D97-AF65-F5344CB8AC3E}">
        <p14:creationId xmlns:p14="http://schemas.microsoft.com/office/powerpoint/2010/main" val="2040767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r>
              <a:rPr lang="de-DE"/>
              <a:t>Abbildung aus https://scikit-learn.org/stable/modules/clustering.html#hierarchical-clustering, abgerufen 21.10.2023. Angegeben sind Rechenzeiten.</a:t>
            </a:r>
          </a:p>
          <a:p>
            <a:r>
              <a:rPr lang="de-DE"/>
              <a:t>Siehe für weitere Clusterverfahren https://scikit-learn.org/stable/auto_examples/cluster/plot_cluster_comparison.html#sphx-glr-auto-examples-cluster-plot-cluster-comparison-py, abgerufen 21.10.2023. </a:t>
            </a:r>
          </a:p>
        </p:txBody>
      </p:sp>
      <p:sp>
        <p:nvSpPr>
          <p:cNvPr id="4" name="Foliennummernplatzhalter 3"/>
          <p:cNvSpPr>
            <a:spLocks noGrp="1"/>
          </p:cNvSpPr>
          <p:nvPr>
            <p:ph type="sldNum" sz="quarter" idx="10"/>
          </p:nvPr>
        </p:nvSpPr>
        <p:spPr/>
        <p:txBody>
          <a:bodyPr/>
          <a:lstStyle/>
          <a:p>
            <a:fld id="{C46A34EA-5938-436D-8788-E6E8D1FD0DF7}" type="slidenum">
              <a:rPr lang="de-DE" smtClean="0"/>
              <a:t>54</a:t>
            </a:fld>
            <a:endParaRPr lang="de-DE"/>
          </a:p>
        </p:txBody>
      </p:sp>
    </p:spTree>
    <p:extLst>
      <p:ext uri="{BB962C8B-B14F-4D97-AF65-F5344CB8AC3E}">
        <p14:creationId xmlns:p14="http://schemas.microsoft.com/office/powerpoint/2010/main" val="21586745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Daumenregel für minPts:</a:t>
            </a:r>
            <a:r>
              <a:rPr lang="de-DE" baseline="0"/>
              <a:t> minPts = Anzahl Variablen + 1.</a:t>
            </a:r>
          </a:p>
          <a:p>
            <a:r>
              <a:rPr lang="de-DE" baseline="0"/>
              <a:t>Heuristik für minPts: Plotte alle Distanzen der k-Nachbarn = minPts – 1 sortiert von groß nach klein, finde Knickpunkt (elbow point).</a:t>
            </a:r>
            <a:endParaRPr lang="de-DE"/>
          </a:p>
          <a:p>
            <a:endParaRPr lang="de-DE"/>
          </a:p>
          <a:p>
            <a:r>
              <a:rPr lang="en-US"/>
              <a:t>DBSCAN</a:t>
            </a:r>
            <a:r>
              <a:rPr lang="en-US" baseline="0"/>
              <a:t> </a:t>
            </a:r>
            <a:r>
              <a:rPr lang="en-US"/>
              <a:t>Erstveröffentlichung: Martin Ester et al. (1996)</a:t>
            </a:r>
            <a:r>
              <a:rPr lang="en-US" baseline="0"/>
              <a:t> </a:t>
            </a:r>
            <a:r>
              <a:rPr lang="en-US"/>
              <a:t>A Density-Based Algorithm for Discovering Clusters in Large Spatial Databases with Noise, https://www.dbs.ifi.lmu.de/Publikationen/Papers/KDD-96.final.frame.pdf, LMU München, Published in Proceedings of 2nd International Conference on Knowledge Discovery and Data Mining (KDD-96), abgerufen 20.10.2023.</a:t>
            </a:r>
          </a:p>
          <a:p>
            <a:endParaRPr lang="en-US"/>
          </a:p>
          <a:p>
            <a:r>
              <a:rPr lang="en-US"/>
              <a:t>Abbildung oben aus Cássia Sampaio (2023) DBSCAN with Scikit-Learn in Python,  https://stackabuse.com/dbscan-with-scikit-learn-in-python/, Stackabuse Blog,</a:t>
            </a:r>
            <a:r>
              <a:rPr lang="en-US" baseline="0"/>
              <a:t> </a:t>
            </a:r>
            <a:r>
              <a:rPr lang="en-US"/>
              <a:t>abgerufen 20.10.2023.</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unten aus Tan et al. (2021) Introduction of Data Mining, </a:t>
            </a:r>
            <a:r>
              <a:rPr lang="en-US"/>
              <a:t>Cluster Analysis: Basic Concepts and Algorithms, </a:t>
            </a:r>
            <a:r>
              <a:rPr lang="de-DE"/>
              <a:t>Vorlesungsskript</a:t>
            </a:r>
            <a:r>
              <a:rPr lang="de-DE" baseline="0"/>
              <a:t> und Buch, </a:t>
            </a:r>
            <a:r>
              <a:rPr lang="de-DE"/>
              <a:t>https://www-users.cse.umn.edu/~kumar001/dmbook/index.php, abgerufen 20.10.2023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55</a:t>
            </a:fld>
            <a:endParaRPr lang="de-DE"/>
          </a:p>
        </p:txBody>
      </p:sp>
    </p:spTree>
    <p:extLst>
      <p:ext uri="{BB962C8B-B14F-4D97-AF65-F5344CB8AC3E}">
        <p14:creationId xmlns:p14="http://schemas.microsoft.com/office/powerpoint/2010/main" val="12671812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a:p>
            <a:endParaRPr lang="en-US"/>
          </a:p>
          <a:p>
            <a:r>
              <a:rPr lang="en-US"/>
              <a:t>Abbildung aus https://towardsdatascience.com/how-to-use-dbscan-effectively-ed212c02e62, Medium Blog,</a:t>
            </a:r>
            <a:r>
              <a:rPr lang="en-US" baseline="0"/>
              <a:t> </a:t>
            </a:r>
            <a:r>
              <a:rPr lang="en-US"/>
              <a:t>abgerufen 20.10.2023.</a:t>
            </a:r>
          </a:p>
          <a:p>
            <a:endParaRPr lang="en-US"/>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56</a:t>
            </a:fld>
            <a:endParaRPr lang="de-DE"/>
          </a:p>
        </p:txBody>
      </p:sp>
    </p:spTree>
    <p:extLst>
      <p:ext uri="{BB962C8B-B14F-4D97-AF65-F5344CB8AC3E}">
        <p14:creationId xmlns:p14="http://schemas.microsoft.com/office/powerpoint/2010/main" val="2861648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58</a:t>
            </a:fld>
            <a:endParaRPr lang="de-DE"/>
          </a:p>
        </p:txBody>
      </p:sp>
    </p:spTree>
    <p:extLst>
      <p:ext uri="{BB962C8B-B14F-4D97-AF65-F5344CB8AC3E}">
        <p14:creationId xmlns:p14="http://schemas.microsoft.com/office/powerpoint/2010/main" val="42195962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a:t>38% für Cleaning sagt https://www.anaconda.com/resources/whitepaper/state-of-data-science-report-2022 /, abgerufen 23.10.2023.</a:t>
            </a:r>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links aus https://datasciencedojo.com/blog/data-science-memes/, abgerufen 23.10.2023.</a:t>
            </a:r>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 rechts aus https://s3.xopic.de/openhpi-public/courses/8Ja7lA1sSKc5kcp42kff3/rtfiles/6067I41XFGCdymTnfByvtG/4_Datenaufbereitung_openHPI.pdf, abgerufen 25.04.2022.</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59</a:t>
            </a:fld>
            <a:endParaRPr lang="de-DE"/>
          </a:p>
        </p:txBody>
      </p:sp>
    </p:spTree>
    <p:extLst>
      <p:ext uri="{BB962C8B-B14F-4D97-AF65-F5344CB8AC3E}">
        <p14:creationId xmlns:p14="http://schemas.microsoft.com/office/powerpoint/2010/main" val="30893507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a:t>Staging</a:t>
            </a:r>
            <a:r>
              <a:rPr lang="en-US" baseline="0"/>
              <a:t> Area als Vorstufe der Data Lakes.</a:t>
            </a:r>
            <a:endParaRPr lang="en-US"/>
          </a:p>
          <a:p>
            <a:pPr marL="171450" indent="-171450">
              <a:buFont typeface="Arial" panose="020B0604020202020204" pitchFamily="34" charset="0"/>
              <a:buChar char="•"/>
            </a:pPr>
            <a:r>
              <a:rPr lang="en-US"/>
              <a:t>Eigene</a:t>
            </a:r>
            <a:r>
              <a:rPr lang="en-US" baseline="0"/>
              <a:t> Rollen für Data Pipeline Architect, -Developer, -Operator.</a:t>
            </a:r>
          </a:p>
          <a:p>
            <a:pPr marL="171450" indent="-171450">
              <a:buFont typeface="Arial" panose="020B0604020202020204" pitchFamily="34" charset="0"/>
              <a:buChar char="•"/>
            </a:pPr>
            <a:r>
              <a:rPr lang="en-US" baseline="0"/>
              <a:t>Pipelines werden im Betrieb überwacht. Dabei sind Datenqualität und Verfügbarkeit wichtige Dimension des Monitoring.</a:t>
            </a:r>
            <a:endParaRPr lang="en-US"/>
          </a:p>
          <a:p>
            <a:endParaRPr lang="en-US"/>
          </a:p>
          <a:p>
            <a:r>
              <a:rPr lang="en-US"/>
              <a:t>Abbildungen aus Brij Kishore Pandey, Emily Ro Schoof (2023) Building ETL Pipelines with Python, Packt Publishing</a:t>
            </a:r>
          </a:p>
        </p:txBody>
      </p:sp>
      <p:sp>
        <p:nvSpPr>
          <p:cNvPr id="4" name="Foliennummernplatzhalter 3"/>
          <p:cNvSpPr>
            <a:spLocks noGrp="1"/>
          </p:cNvSpPr>
          <p:nvPr>
            <p:ph type="sldNum" sz="quarter" idx="10"/>
          </p:nvPr>
        </p:nvSpPr>
        <p:spPr/>
        <p:txBody>
          <a:bodyPr/>
          <a:lstStyle/>
          <a:p>
            <a:fld id="{C46A34EA-5938-436D-8788-E6E8D1FD0DF7}" type="slidenum">
              <a:rPr lang="de-DE" smtClean="0"/>
              <a:t>60</a:t>
            </a:fld>
            <a:endParaRPr lang="de-DE"/>
          </a:p>
        </p:txBody>
      </p:sp>
    </p:spTree>
    <p:extLst>
      <p:ext uri="{BB962C8B-B14F-4D97-AF65-F5344CB8AC3E}">
        <p14:creationId xmlns:p14="http://schemas.microsoft.com/office/powerpoint/2010/main" val="36368648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Auch </a:t>
            </a:r>
            <a:r>
              <a:rPr lang="it-IT">
                <a:hlinkClick r:id="rId3"/>
              </a:rPr>
              <a:t>Julius AI | Your AI Data Analyst</a:t>
            </a:r>
            <a:r>
              <a:rPr lang="it-IT" baseline="0"/>
              <a:t> im Praxisteil</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61</a:t>
            </a:fld>
            <a:endParaRPr lang="de-DE"/>
          </a:p>
        </p:txBody>
      </p:sp>
    </p:spTree>
    <p:extLst>
      <p:ext uri="{BB962C8B-B14F-4D97-AF65-F5344CB8AC3E}">
        <p14:creationId xmlns:p14="http://schemas.microsoft.com/office/powerpoint/2010/main" val="2434551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Mathematische Tricks</a:t>
            </a:r>
          </a:p>
        </p:txBody>
      </p:sp>
      <p:sp>
        <p:nvSpPr>
          <p:cNvPr id="4" name="Foliennummernplatzhalter 3"/>
          <p:cNvSpPr>
            <a:spLocks noGrp="1"/>
          </p:cNvSpPr>
          <p:nvPr>
            <p:ph type="sldNum" sz="quarter" idx="10"/>
          </p:nvPr>
        </p:nvSpPr>
        <p:spPr/>
        <p:txBody>
          <a:bodyPr/>
          <a:lstStyle/>
          <a:p>
            <a:fld id="{C46A34EA-5938-436D-8788-E6E8D1FD0DF7}" type="slidenum">
              <a:rPr lang="de-DE" smtClean="0"/>
              <a:t>62</a:t>
            </a:fld>
            <a:endParaRPr lang="de-DE"/>
          </a:p>
        </p:txBody>
      </p:sp>
    </p:spTree>
    <p:extLst>
      <p:ext uri="{BB962C8B-B14F-4D97-AF65-F5344CB8AC3E}">
        <p14:creationId xmlns:p14="http://schemas.microsoft.com/office/powerpoint/2010/main" val="26896765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Gilt nicht für ordinale Variablen!</a:t>
            </a:r>
          </a:p>
          <a:p>
            <a:pPr marL="171450" indent="-171450">
              <a:buFont typeface="Arial" panose="020B0604020202020204" pitchFamily="34" charset="0"/>
              <a:buChar char="•"/>
            </a:pPr>
            <a:r>
              <a:rPr lang="de-DE"/>
              <a:t>One-Hot Encoding ist</a:t>
            </a:r>
            <a:r>
              <a:rPr lang="de-DE" baseline="0"/>
              <a:t> für Natural Language Processing (NLP) der entscheidene Einstieg. NLP braucht eine Variable je möglichem Wort eines Wortschatzes (in 2022 ca 100000)!</a:t>
            </a:r>
          </a:p>
          <a:p>
            <a:pPr marL="171450" indent="-171450">
              <a:buFont typeface="Arial" panose="020B0604020202020204" pitchFamily="34" charset="0"/>
              <a:buChar char="•"/>
            </a:pPr>
            <a:r>
              <a:rPr lang="de-DE" baseline="0"/>
              <a:t>Fluch der Dimesionalität. Dünn besetzte Datenmatrixes, meistens 0</a:t>
            </a:r>
          </a:p>
          <a:p>
            <a:pPr marL="171450" indent="-171450">
              <a:buFont typeface="Arial" panose="020B0604020202020204" pitchFamily="34" charset="0"/>
              <a:buChar char="•"/>
            </a:pPr>
            <a:r>
              <a:rPr lang="de-DE" baseline="0"/>
              <a:t>Test- und zukünftige Betriebsdaten können neue Merkmalsausprägungen bringen (Datendrift)</a:t>
            </a:r>
          </a:p>
          <a:p>
            <a:pPr marL="171450" indent="-171450">
              <a:buFont typeface="Arial" panose="020B0604020202020204" pitchFamily="34" charset="0"/>
              <a:buChar char="•"/>
            </a:pPr>
            <a:r>
              <a:rPr lang="de-DE" baseline="0"/>
              <a:t>One hot encoding trap: Drop first? Oder second? Führt zu unterschiedlichen Modellen.</a:t>
            </a:r>
          </a:p>
          <a:p>
            <a:pPr marL="171450" indent="-171450">
              <a:buFont typeface="Arial" panose="020B0604020202020204" pitchFamily="34" charset="0"/>
              <a:buChar char="•"/>
            </a:pPr>
            <a:r>
              <a:rPr lang="de-DE"/>
              <a:t>Alternativ zu pandas' get_dummies ist Methode</a:t>
            </a:r>
            <a:r>
              <a:rPr lang="de-DE" baseline="0"/>
              <a:t> </a:t>
            </a:r>
            <a:r>
              <a:rPr lang="de-DE"/>
              <a:t>OneHotEncoder aus der scikit-learn Bibliothek (ohne Option Drop first)</a:t>
            </a:r>
          </a:p>
          <a:p>
            <a:pPr marL="171450" indent="-171450">
              <a:buFont typeface="Arial" panose="020B0604020202020204" pitchFamily="34" charset="0"/>
              <a:buChar char="•"/>
            </a:pPr>
            <a:r>
              <a:rPr lang="de-DE"/>
              <a:t>No free lunch</a:t>
            </a:r>
          </a:p>
          <a:p>
            <a:pPr marL="628650" lvl="1" indent="-171450">
              <a:buFont typeface="Arial" panose="020B0604020202020204" pitchFamily="34" charset="0"/>
              <a:buChar char="•"/>
            </a:pPr>
            <a:r>
              <a:rPr lang="de-DE"/>
              <a:t>Random Forests sind schlecht bei kategorialen Variablen hoher Kardinalität</a:t>
            </a:r>
          </a:p>
          <a:p>
            <a:pPr marL="628650" lvl="1" indent="-171450">
              <a:buFont typeface="Arial" panose="020B0604020202020204" pitchFamily="34" charset="0"/>
              <a:buChar char="•"/>
            </a:pPr>
            <a:r>
              <a:rPr lang="de-DE"/>
              <a:t>XGBoost</a:t>
            </a:r>
            <a:r>
              <a:rPr lang="de-DE" baseline="0"/>
              <a:t> braucht kein one hot, weil Alogorithmus ausgelect für metrische und kategorialen Variablen.</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63</a:t>
            </a:fld>
            <a:endParaRPr lang="de-DE"/>
          </a:p>
        </p:txBody>
      </p:sp>
    </p:spTree>
    <p:extLst>
      <p:ext uri="{BB962C8B-B14F-4D97-AF65-F5344CB8AC3E}">
        <p14:creationId xmlns:p14="http://schemas.microsoft.com/office/powerpoint/2010/main" val="34366668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smtClean="0"/>
              <a:t>Dummy Encoding lässt eine Kategorie weg, um Redundanz, </a:t>
            </a:r>
            <a:r>
              <a:rPr lang="de-DE" sz="900" b="0" i="0" kern="1200" baseline="0" smtClean="0">
                <a:solidFill>
                  <a:schemeClr val="tx1"/>
                </a:solidFill>
                <a:effectLst/>
                <a:latin typeface="Arial" panose="020B0604020202020204" pitchFamily="34" charset="0"/>
                <a:ea typeface="Cambria" panose="02040503050406030204" pitchFamily="18" charset="0"/>
                <a:cs typeface="Arial" panose="020B0604020202020204" pitchFamily="34" charset="0"/>
              </a:rPr>
              <a:t>Multikollinearität </a:t>
            </a:r>
            <a:r>
              <a:rPr lang="de-DE" smtClean="0"/>
              <a:t>zu vermeiden (besonders wichtig bei linearen Modellen).</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64</a:t>
            </a:fld>
            <a:endParaRPr lang="de-DE"/>
          </a:p>
        </p:txBody>
      </p:sp>
    </p:spTree>
    <p:extLst>
      <p:ext uri="{BB962C8B-B14F-4D97-AF65-F5344CB8AC3E}">
        <p14:creationId xmlns:p14="http://schemas.microsoft.com/office/powerpoint/2010/main" val="956049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Welche Inkarnation der zentralen Tendenz bevorzugen Sie für Einkommen?</a:t>
            </a:r>
            <a:r>
              <a:rPr lang="de-DE" baseline="0"/>
              <a:t> </a:t>
            </a:r>
            <a:r>
              <a:rPr lang="de-DE"/>
              <a:t>Median </a:t>
            </a:r>
            <a:r>
              <a:rPr lang="de-DE" dirty="0"/>
              <a:t>ist unempfindlicher gegenüber Ausreißern als der </a:t>
            </a:r>
            <a:r>
              <a:rPr lang="de-DE"/>
              <a:t>Mittelwert.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Warum das Quadrat in der Varianz? Weil sonst sich negative und positive Differenzen</a:t>
            </a:r>
            <a:r>
              <a:rPr lang="de-DE" baseline="0"/>
              <a:t> ausgleichen würden!</a:t>
            </a:r>
            <a:endParaRPr lang="de-DE"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Standardabweichung wird auch Variationskoeffizient genannt.</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a:t>Abb</a:t>
            </a:r>
            <a:r>
              <a:rPr lang="de-DE" dirty="0"/>
              <a:t>.</a:t>
            </a:r>
            <a:r>
              <a:rPr lang="de-DE" baseline="0" dirty="0"/>
              <a:t> aus </a:t>
            </a:r>
            <a:r>
              <a:rPr lang="de-DE"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Christoph M. Flath (2021) Vorlesungsskript Explorative Datenanalyse Uni Würzburg, </a:t>
            </a:r>
            <a:r>
              <a:rPr lang="de-DE" baseline="0" dirty="0"/>
              <a:t>https://wuecampus2.uni-wuerzburg.de/moodle/pluginfile.php/2875626/mod_resource/content/0/DMA_08_Explorative_Datenanalyse_2021.pdf, abgerufen 04.05.2022.</a:t>
            </a: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6</a:t>
            </a:fld>
            <a:endParaRPr lang="de-DE"/>
          </a:p>
        </p:txBody>
      </p:sp>
    </p:spTree>
    <p:extLst>
      <p:ext uri="{BB962C8B-B14F-4D97-AF65-F5344CB8AC3E}">
        <p14:creationId xmlns:p14="http://schemas.microsoft.com/office/powerpoint/2010/main" val="4186847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Wie sieht der Boxplot der Daten rechts aus?</a:t>
            </a:r>
            <a:endParaRPr lang="de-DE" dirty="0"/>
          </a:p>
          <a:p>
            <a:endParaRPr lang="de-D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 aus Seiter (2019, S.121)</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65</a:t>
            </a:fld>
            <a:endParaRPr lang="de-DE"/>
          </a:p>
        </p:txBody>
      </p:sp>
    </p:spTree>
    <p:extLst>
      <p:ext uri="{BB962C8B-B14F-4D97-AF65-F5344CB8AC3E}">
        <p14:creationId xmlns:p14="http://schemas.microsoft.com/office/powerpoint/2010/main" val="15278706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dirty="0"/>
              <a:t>Beispiel Hauspreise</a:t>
            </a:r>
            <a:r>
              <a:rPr lang="de-DE"/>
              <a:t>: Seltene Millionärsvillen,</a:t>
            </a:r>
            <a:r>
              <a:rPr lang="de-DE" baseline="0"/>
              <a:t> Verkäufe innerhalb der Familie, </a:t>
            </a:r>
            <a:r>
              <a:rPr lang="de-DE"/>
              <a:t>Teilverkäufe </a:t>
            </a:r>
            <a:r>
              <a:rPr lang="de-DE" dirty="0"/>
              <a:t>sind Ausreißer. </a:t>
            </a:r>
            <a:r>
              <a:rPr lang="de-DE"/>
              <a:t>Also entfernen</a:t>
            </a:r>
            <a:r>
              <a:rPr lang="de-DE" dirty="0"/>
              <a:t>?</a:t>
            </a:r>
          </a:p>
          <a:p>
            <a:endParaRPr lang="de-DE"/>
          </a:p>
          <a:p>
            <a:r>
              <a:rPr lang="de-DE"/>
              <a:t>Statt dem Mittelwert wird bei Ausreißern gernen der Median oder der Modus verwendet.</a:t>
            </a:r>
          </a:p>
          <a:p>
            <a:endParaRPr lang="de-DE" dirty="0"/>
          </a:p>
          <a:p>
            <a:r>
              <a:rPr lang="de-DE" dirty="0"/>
              <a:t>Abb.</a:t>
            </a:r>
            <a:r>
              <a:rPr lang="de-DE" baseline="0" dirty="0"/>
              <a:t> aus Bruce, Bruce und Gedeck (2021, S.184) Praktische Statistik für Data </a:t>
            </a:r>
            <a:r>
              <a:rPr lang="de-DE" baseline="0" dirty="0" err="1"/>
              <a:t>Scientists</a:t>
            </a:r>
            <a:r>
              <a:rPr lang="de-DE" baseline="0" dirty="0"/>
              <a:t>, </a:t>
            </a:r>
            <a:r>
              <a:rPr lang="de-DE" baseline="0" dirty="0" err="1"/>
              <a:t>O‘Reilly</a:t>
            </a:r>
            <a:r>
              <a:rPr lang="de-DE" baseline="0" dirty="0"/>
              <a:t> Verlag</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66</a:t>
            </a:fld>
            <a:endParaRPr lang="de-DE"/>
          </a:p>
        </p:txBody>
      </p:sp>
    </p:spTree>
    <p:extLst>
      <p:ext uri="{BB962C8B-B14F-4D97-AF65-F5344CB8AC3E}">
        <p14:creationId xmlns:p14="http://schemas.microsoft.com/office/powerpoint/2010/main" val="22592134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a:t>Univariater sind an gut definierten Rändern der Verteilung zu erwarten. Mehrdimensionale Verteilungen haben keine einfachen Ränder !</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Multivariater Ausreißer: 20 Jähriger mit 10 Mio. Einkommen.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Die heuristische Analyse von Ausreißer wie IQR benötigt immer einen begründeten Schwellwert</a:t>
            </a:r>
          </a:p>
          <a:p>
            <a:endParaRPr lang="de-DE">
              <a:effectLst/>
            </a:endParaRPr>
          </a:p>
          <a:p>
            <a:r>
              <a:rPr lang="de-DE">
                <a:effectLst/>
              </a:rPr>
              <a:t>Herzfrequenz beim Schlafen50–70 bpm120 bpm → kontextueller Ausreißer</a:t>
            </a:r>
          </a:p>
          <a:p>
            <a:pPr marL="0" marR="0" indent="0" algn="l" defTabSz="914400" rtl="0" eaLnBrk="1" fontAlgn="auto" latinLnBrk="0" hangingPunct="1">
              <a:lnSpc>
                <a:spcPct val="100000"/>
              </a:lnSpc>
              <a:spcBef>
                <a:spcPts val="0"/>
              </a:spcBef>
              <a:spcAft>
                <a:spcPts val="0"/>
              </a:spcAft>
              <a:buClrTx/>
              <a:buSzTx/>
              <a:buFontTx/>
              <a:buNone/>
              <a:tabLst/>
              <a:defRPr/>
            </a:pP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Berlin, Januar: 20 °C → Kontextueller Ausreißer, weil es für Berlin im Januar extrem ungewöhnlich ist. Der Wert 20 °C ist kein globaler Ausreißer, aber im Kontext von Berlin im Januar sehr wohl.</a:t>
            </a:r>
          </a:p>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Abbildungen von Copilot generiert.</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67</a:t>
            </a:fld>
            <a:endParaRPr lang="de-DE"/>
          </a:p>
        </p:txBody>
      </p:sp>
    </p:spTree>
    <p:extLst>
      <p:ext uri="{BB962C8B-B14F-4D97-AF65-F5344CB8AC3E}">
        <p14:creationId xmlns:p14="http://schemas.microsoft.com/office/powerpoint/2010/main" val="34554510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Context, kollektiv</a:t>
            </a:r>
          </a:p>
          <a:p>
            <a:endParaRPr lang="de-DE"/>
          </a:p>
        </p:txBody>
      </p:sp>
      <p:sp>
        <p:nvSpPr>
          <p:cNvPr id="4" name="Foliennummernplatzhalter 3"/>
          <p:cNvSpPr>
            <a:spLocks noGrp="1"/>
          </p:cNvSpPr>
          <p:nvPr>
            <p:ph type="sldNum" sz="quarter" idx="5"/>
          </p:nvPr>
        </p:nvSpPr>
        <p:spPr/>
        <p:txBody>
          <a:bodyPr/>
          <a:lstStyle/>
          <a:p>
            <a:fld id="{C46A34EA-5938-436D-8788-E6E8D1FD0DF7}" type="slidenum">
              <a:rPr lang="de-DE" smtClean="0"/>
              <a:t>68</a:t>
            </a:fld>
            <a:endParaRPr lang="de-DE"/>
          </a:p>
        </p:txBody>
      </p:sp>
    </p:spTree>
    <p:extLst>
      <p:ext uri="{BB962C8B-B14F-4D97-AF65-F5344CB8AC3E}">
        <p14:creationId xmlns:p14="http://schemas.microsoft.com/office/powerpoint/2010/main" val="4199367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Abb. aus Seiter (2019, S.122)</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69</a:t>
            </a:fld>
            <a:endParaRPr lang="de-DE"/>
          </a:p>
        </p:txBody>
      </p:sp>
    </p:spTree>
    <p:extLst>
      <p:ext uri="{BB962C8B-B14F-4D97-AF65-F5344CB8AC3E}">
        <p14:creationId xmlns:p14="http://schemas.microsoft.com/office/powerpoint/2010/main" val="592812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Siehe auch scikit-learn.org/</a:t>
            </a:r>
            <a:r>
              <a:rPr lang="de-DE" dirty="0" err="1"/>
              <a:t>stable</a:t>
            </a:r>
            <a:r>
              <a:rPr lang="de-DE" dirty="0"/>
              <a:t>/</a:t>
            </a:r>
            <a:r>
              <a:rPr lang="de-DE" dirty="0" err="1"/>
              <a:t>modules</a:t>
            </a:r>
            <a:r>
              <a:rPr lang="de-DE" dirty="0"/>
              <a:t>/outlier_detection.html für fortgeschrittene Methoden.</a:t>
            </a:r>
          </a:p>
          <a:p>
            <a:endParaRPr lang="de-DE" dirty="0"/>
          </a:p>
          <a:p>
            <a:r>
              <a:rPr lang="de-DE" dirty="0" err="1"/>
              <a:t>Abb</a:t>
            </a:r>
            <a:r>
              <a:rPr lang="de-DE" dirty="0"/>
              <a:t> aus</a:t>
            </a:r>
            <a:r>
              <a:rPr lang="de-DE" baseline="0" dirty="0"/>
              <a:t> Bachelor Arbeit </a:t>
            </a:r>
            <a:r>
              <a:rPr lang="de-DE" sz="900" kern="1200" baseline="0" dirty="0" err="1">
                <a:solidFill>
                  <a:schemeClr val="tx1"/>
                </a:solidFill>
                <a:effectLst/>
                <a:latin typeface="Arial" panose="020B0604020202020204" pitchFamily="34" charset="0"/>
                <a:ea typeface="Cambria" panose="02040503050406030204" pitchFamily="18" charset="0"/>
                <a:cs typeface="Arial" panose="020B0604020202020204" pitchFamily="34" charset="0"/>
              </a:rPr>
              <a:t>Hyeyoung</a:t>
            </a:r>
            <a:r>
              <a:rPr lang="de-DE"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 Park (2019) </a:t>
            </a:r>
            <a:r>
              <a:rPr lang="en-US"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Analysis of Anomaly Detection Methods for Streaming Data, </a:t>
            </a:r>
            <a:r>
              <a:rPr lang="de-DE" sz="900" kern="1200" baseline="0" dirty="0">
                <a:solidFill>
                  <a:schemeClr val="tx1"/>
                </a:solidFill>
                <a:effectLst/>
                <a:latin typeface="Arial" panose="020B0604020202020204" pitchFamily="34" charset="0"/>
                <a:ea typeface="Cambria" panose="02040503050406030204" pitchFamily="18" charset="0"/>
                <a:cs typeface="Arial" panose="020B0604020202020204" pitchFamily="34" charset="0"/>
              </a:rPr>
              <a:t>Ludwig-Maximilians-Universität München, </a:t>
            </a:r>
            <a:r>
              <a:rPr lang="de-DE" baseline="0" dirty="0"/>
              <a:t>https://epub.ub.uni-muenchen.de/68482/1/BA_Park_Hyeyoung.pdf abgerufen 01.07.2022.</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70</a:t>
            </a:fld>
            <a:endParaRPr lang="de-DE"/>
          </a:p>
        </p:txBody>
      </p:sp>
    </p:spTree>
    <p:extLst>
      <p:ext uri="{BB962C8B-B14F-4D97-AF65-F5344CB8AC3E}">
        <p14:creationId xmlns:p14="http://schemas.microsoft.com/office/powerpoint/2010/main" val="1159243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hochdimensionalen mit &gt; 50 Variablen</a:t>
            </a:r>
          </a:p>
        </p:txBody>
      </p:sp>
      <p:sp>
        <p:nvSpPr>
          <p:cNvPr id="4" name="Foliennummernplatzhalter 3"/>
          <p:cNvSpPr>
            <a:spLocks noGrp="1"/>
          </p:cNvSpPr>
          <p:nvPr>
            <p:ph type="sldNum" sz="quarter" idx="5"/>
          </p:nvPr>
        </p:nvSpPr>
        <p:spPr/>
        <p:txBody>
          <a:bodyPr/>
          <a:lstStyle/>
          <a:p>
            <a:fld id="{C46A34EA-5938-436D-8788-E6E8D1FD0DF7}" type="slidenum">
              <a:rPr lang="de-DE" smtClean="0"/>
              <a:t>72</a:t>
            </a:fld>
            <a:endParaRPr lang="de-DE"/>
          </a:p>
        </p:txBody>
      </p:sp>
    </p:spTree>
    <p:extLst>
      <p:ext uri="{BB962C8B-B14F-4D97-AF65-F5344CB8AC3E}">
        <p14:creationId xmlns:p14="http://schemas.microsoft.com/office/powerpoint/2010/main" val="29517350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6E34B28-A5E4-1199-A783-A58CB1067AF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xmlns="" id="{12F27481-A6DB-152B-9701-B93338657B2B}"/>
              </a:ext>
            </a:extLst>
          </p:cNvPr>
          <p:cNvSpPr>
            <a:spLocks noGrp="1" noRot="1" noChangeAspect="1"/>
          </p:cNvSpPr>
          <p:nvPr>
            <p:ph type="sldImg"/>
          </p:nvPr>
        </p:nvSpPr>
        <p:spPr>
          <a:xfrm>
            <a:off x="85725" y="712788"/>
            <a:ext cx="6615113" cy="3721100"/>
          </a:xfrm>
        </p:spPr>
      </p:sp>
      <p:sp>
        <p:nvSpPr>
          <p:cNvPr id="3" name="Notizenplatzhalter 2">
            <a:extLst>
              <a:ext uri="{FF2B5EF4-FFF2-40B4-BE49-F238E27FC236}">
                <a16:creationId xmlns:a16="http://schemas.microsoft.com/office/drawing/2014/main" xmlns="" id="{15251C39-7E61-CC2F-0415-B434FB140CAA}"/>
              </a:ext>
            </a:extLst>
          </p:cNvPr>
          <p:cNvSpPr>
            <a:spLocks noGrp="1"/>
          </p:cNvSpPr>
          <p:nvPr>
            <p:ph type="body" idx="1"/>
          </p:nvPr>
        </p:nvSpPr>
        <p:spPr/>
        <p:txBody>
          <a:bodyPr/>
          <a:lstStyle/>
          <a:p>
            <a:r>
              <a:rPr lang="de-DE"/>
              <a:t>Nichtausreißer zeigt Winkel über 2 po, Ausreißer nur kleine Winkel.</a:t>
            </a:r>
          </a:p>
        </p:txBody>
      </p:sp>
      <p:sp>
        <p:nvSpPr>
          <p:cNvPr id="4" name="Foliennummernplatzhalter 3">
            <a:extLst>
              <a:ext uri="{FF2B5EF4-FFF2-40B4-BE49-F238E27FC236}">
                <a16:creationId xmlns:a16="http://schemas.microsoft.com/office/drawing/2014/main" xmlns="" id="{516525A5-CCCB-3D65-BADF-CCB0F6CF35C2}"/>
              </a:ext>
            </a:extLst>
          </p:cNvPr>
          <p:cNvSpPr>
            <a:spLocks noGrp="1"/>
          </p:cNvSpPr>
          <p:nvPr>
            <p:ph type="sldNum" sz="quarter" idx="5"/>
          </p:nvPr>
        </p:nvSpPr>
        <p:spPr/>
        <p:txBody>
          <a:bodyPr/>
          <a:lstStyle/>
          <a:p>
            <a:fld id="{C46A34EA-5938-436D-8788-E6E8D1FD0DF7}" type="slidenum">
              <a:rPr lang="de-DE" smtClean="0"/>
              <a:t>73</a:t>
            </a:fld>
            <a:endParaRPr lang="de-DE"/>
          </a:p>
        </p:txBody>
      </p:sp>
    </p:spTree>
    <p:extLst>
      <p:ext uri="{BB962C8B-B14F-4D97-AF65-F5344CB8AC3E}">
        <p14:creationId xmlns:p14="http://schemas.microsoft.com/office/powerpoint/2010/main" val="29347461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Matplotlib</a:t>
            </a:r>
            <a:r>
              <a:rPr lang="de-DE" baseline="0"/>
              <a:t> (Standard der Graphikbibliotheken im Python Ökosystem) verwendet als Default 1,5 IQR.</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74</a:t>
            </a:fld>
            <a:endParaRPr lang="de-DE"/>
          </a:p>
        </p:txBody>
      </p:sp>
    </p:spTree>
    <p:extLst>
      <p:ext uri="{BB962C8B-B14F-4D97-AF65-F5344CB8AC3E}">
        <p14:creationId xmlns:p14="http://schemas.microsoft.com/office/powerpoint/2010/main" val="57892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a:t>Generell Anomalieerkennung als binäres Klassifikationsproblem.</a:t>
            </a:r>
          </a:p>
          <a:p>
            <a:endParaRPr lang="de-DE"/>
          </a:p>
          <a:p>
            <a:endParaRPr lang="de-DE"/>
          </a:p>
          <a:p>
            <a:r>
              <a:rPr lang="de-DE"/>
              <a:t>Abbildungen von Copilot generiert.</a:t>
            </a:r>
          </a:p>
        </p:txBody>
      </p:sp>
      <p:sp>
        <p:nvSpPr>
          <p:cNvPr id="4" name="Foliennummernplatzhalter 3"/>
          <p:cNvSpPr>
            <a:spLocks noGrp="1"/>
          </p:cNvSpPr>
          <p:nvPr>
            <p:ph type="sldNum" sz="quarter" idx="10"/>
          </p:nvPr>
        </p:nvSpPr>
        <p:spPr/>
        <p:txBody>
          <a:bodyPr/>
          <a:lstStyle/>
          <a:p>
            <a:fld id="{C46A34EA-5938-436D-8788-E6E8D1FD0DF7}" type="slidenum">
              <a:rPr lang="de-DE" smtClean="0"/>
              <a:t>75</a:t>
            </a:fld>
            <a:endParaRPr lang="de-DE"/>
          </a:p>
        </p:txBody>
      </p:sp>
    </p:spTree>
    <p:extLst>
      <p:ext uri="{BB962C8B-B14F-4D97-AF65-F5344CB8AC3E}">
        <p14:creationId xmlns:p14="http://schemas.microsoft.com/office/powerpoint/2010/main" val="150455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Eindimensional</a:t>
            </a:r>
            <a:r>
              <a:rPr lang="de-DE" baseline="0"/>
              <a:t> = univariat.</a:t>
            </a:r>
            <a:endPar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pPr marL="171450" indent="-171450">
              <a:buFont typeface="Arial" panose="020B0604020202020204" pitchFamily="34" charset="0"/>
              <a:buChar char="•"/>
            </a:pPr>
            <a:r>
              <a:rPr lang="de-DE"/>
              <a:t>Ames Datensatz: Bodenplatte aus Steinplatten, Steinen oder Holz ist am unteren Ende der Hauspreise, aber stabil ohne Ausreißer. Viele Ausreißer bei Betonplatten und die höchsten Verkaufspreise. </a:t>
            </a:r>
          </a:p>
          <a:p>
            <a:pPr marL="171450" indent="-171450">
              <a:buFont typeface="Arial" panose="020B0604020202020204" pitchFamily="34" charset="0"/>
              <a:buChar char="•"/>
            </a:pPr>
            <a:r>
              <a:rPr lang="de-DE"/>
              <a:t>Was fehlt</a:t>
            </a:r>
            <a:r>
              <a:rPr lang="de-DE" baseline="0"/>
              <a:t> dem Diagramm? Anzahl Daten je Box!</a:t>
            </a:r>
            <a:endParaRPr lang="de-DE"/>
          </a:p>
          <a:p>
            <a:pPr marL="171450" indent="-171450">
              <a:buFont typeface="Arial" panose="020B0604020202020204" pitchFamily="34" charset="0"/>
              <a:buChar char="•"/>
            </a:pPr>
            <a:r>
              <a:rPr lang="de-DE"/>
              <a:t>Die Lage von Median und Quartilen zeigt die Abweichung von einer Normalverteilung. </a:t>
            </a:r>
          </a:p>
          <a:p>
            <a:pPr marL="171450" indent="-171450">
              <a:buFont typeface="Arial" panose="020B0604020202020204" pitchFamily="34" charset="0"/>
              <a:buChar char="•"/>
            </a:pPr>
            <a:r>
              <a:rPr lang="de-DE"/>
              <a:t>Ausreißer können definiert werden als 1,5 IQR</a:t>
            </a:r>
            <a:r>
              <a:rPr lang="de-DE" baseline="0"/>
              <a:t> (Inter Quartile Range </a:t>
            </a:r>
            <a:r>
              <a:rPr lang="de-DE" sz="900" b="0" i="1"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dQ </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 </a:t>
            </a:r>
            <a:r>
              <a:rPr lang="de-DE" sz="900" b="0" i="1"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x</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0</a:t>
            </a:r>
            <a:r>
              <a:rPr lang="de-DE" sz="900" b="0" i="1"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75 - </a:t>
            </a:r>
            <a:r>
              <a:rPr lang="de-DE" sz="900" b="0" i="1"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x</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0</a:t>
            </a:r>
            <a:r>
              <a:rPr lang="de-DE" sz="900" b="0" i="1"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25</a:t>
            </a:r>
            <a:r>
              <a:rPr lang="de-DE" baseline="0"/>
              <a:t>) oder </a:t>
            </a:r>
            <a:r>
              <a:rPr lang="de-DE"/>
              <a:t>Median +- 3x Standardabweichung.</a:t>
            </a:r>
          </a:p>
          <a:p>
            <a:pPr marL="171450" indent="-171450">
              <a:buFont typeface="Arial" panose="020B0604020202020204" pitchFamily="34" charset="0"/>
              <a:buChar char="•"/>
            </a:pPr>
            <a:endParaRPr lang="de-DE" dirty="0"/>
          </a:p>
          <a:p>
            <a:endParaRPr lang="de-DE" dirty="0"/>
          </a:p>
          <a:p>
            <a:r>
              <a:rPr lang="de-DE" dirty="0"/>
              <a:t>Abb.</a:t>
            </a:r>
            <a:r>
              <a:rPr lang="de-DE" baseline="0" dirty="0"/>
              <a:t> </a:t>
            </a:r>
            <a:r>
              <a:rPr lang="de-DE" baseline="0"/>
              <a:t>aus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nycdatascience.com/blog/student-works/machine-learning/using-data-to-analyze-ames-house-pricing/</a:t>
            </a:r>
            <a:r>
              <a:rPr lang="de-DE" baseline="0"/>
              <a:t>, abgerufen 04.05.2023.</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7</a:t>
            </a:fld>
            <a:endParaRPr lang="de-DE"/>
          </a:p>
        </p:txBody>
      </p:sp>
    </p:spTree>
    <p:extLst>
      <p:ext uri="{BB962C8B-B14F-4D97-AF65-F5344CB8AC3E}">
        <p14:creationId xmlns:p14="http://schemas.microsoft.com/office/powerpoint/2010/main" val="35515433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41EC5FE-F89D-F71B-B0AC-A80E68A7832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xmlns="" id="{28F6A7C9-804D-7D40-FC62-A6F74E5E04C1}"/>
              </a:ext>
            </a:extLst>
          </p:cNvPr>
          <p:cNvSpPr>
            <a:spLocks noGrp="1" noRot="1" noChangeAspect="1"/>
          </p:cNvSpPr>
          <p:nvPr>
            <p:ph type="sldImg"/>
          </p:nvPr>
        </p:nvSpPr>
        <p:spPr>
          <a:xfrm>
            <a:off x="85725" y="712788"/>
            <a:ext cx="6615113" cy="3721100"/>
          </a:xfrm>
        </p:spPr>
      </p:sp>
      <p:sp>
        <p:nvSpPr>
          <p:cNvPr id="3" name="Notizenplatzhalter 2">
            <a:extLst>
              <a:ext uri="{FF2B5EF4-FFF2-40B4-BE49-F238E27FC236}">
                <a16:creationId xmlns:a16="http://schemas.microsoft.com/office/drawing/2014/main" xmlns="" id="{EAEE525B-9DB9-ECE4-E594-04925810D3D5}"/>
              </a:ext>
            </a:extLst>
          </p:cNvPr>
          <p:cNvSpPr>
            <a:spLocks noGrp="1"/>
          </p:cNvSpPr>
          <p:nvPr>
            <p:ph type="body" idx="1"/>
          </p:nvPr>
        </p:nvSpPr>
        <p:spPr/>
        <p:txBody>
          <a:bodyPr/>
          <a:lstStyle/>
          <a:p>
            <a:pPr marL="171450" indent="-171450">
              <a:buFont typeface="Arial" panose="020B0604020202020204" pitchFamily="34" charset="0"/>
              <a:buChar char="•"/>
            </a:pPr>
            <a:r>
              <a:rPr lang="de-DE"/>
              <a:t>Matplotlib</a:t>
            </a:r>
            <a:r>
              <a:rPr lang="de-DE" baseline="0"/>
              <a:t> (Standard der Graphikbibliotheken im Python Ökosystem) verwendet als Default 1,5 IQR.</a:t>
            </a:r>
            <a:endParaRPr lang="de-DE" dirty="0"/>
          </a:p>
        </p:txBody>
      </p:sp>
      <p:sp>
        <p:nvSpPr>
          <p:cNvPr id="4" name="Foliennummernplatzhalter 3">
            <a:extLst>
              <a:ext uri="{FF2B5EF4-FFF2-40B4-BE49-F238E27FC236}">
                <a16:creationId xmlns:a16="http://schemas.microsoft.com/office/drawing/2014/main" xmlns="" id="{1FD76068-5F3D-5582-2EB0-1A1C1868EF28}"/>
              </a:ext>
            </a:extLst>
          </p:cNvPr>
          <p:cNvSpPr>
            <a:spLocks noGrp="1"/>
          </p:cNvSpPr>
          <p:nvPr>
            <p:ph type="sldNum" sz="quarter" idx="10"/>
          </p:nvPr>
        </p:nvSpPr>
        <p:spPr/>
        <p:txBody>
          <a:bodyPr/>
          <a:lstStyle/>
          <a:p>
            <a:fld id="{C46A34EA-5938-436D-8788-E6E8D1FD0DF7}" type="slidenum">
              <a:rPr lang="de-DE" smtClean="0"/>
              <a:t>77</a:t>
            </a:fld>
            <a:endParaRPr lang="de-DE"/>
          </a:p>
        </p:txBody>
      </p:sp>
    </p:spTree>
    <p:extLst>
      <p:ext uri="{BB962C8B-B14F-4D97-AF65-F5344CB8AC3E}">
        <p14:creationId xmlns:p14="http://schemas.microsoft.com/office/powerpoint/2010/main" val="39197503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Abb</a:t>
            </a:r>
            <a:r>
              <a:rPr lang="de-DE" dirty="0"/>
              <a:t> aus Seiter (2017, S.182)</a:t>
            </a:r>
          </a:p>
        </p:txBody>
      </p:sp>
      <p:sp>
        <p:nvSpPr>
          <p:cNvPr id="4" name="Foliennummernplatzhalter 3"/>
          <p:cNvSpPr>
            <a:spLocks noGrp="1"/>
          </p:cNvSpPr>
          <p:nvPr>
            <p:ph type="sldNum" sz="quarter" idx="10"/>
          </p:nvPr>
        </p:nvSpPr>
        <p:spPr/>
        <p:txBody>
          <a:bodyPr/>
          <a:lstStyle/>
          <a:p>
            <a:fld id="{C46A34EA-5938-436D-8788-E6E8D1FD0DF7}" type="slidenum">
              <a:rPr lang="de-DE" smtClean="0"/>
              <a:t>78</a:t>
            </a:fld>
            <a:endParaRPr lang="de-DE"/>
          </a:p>
        </p:txBody>
      </p:sp>
    </p:spTree>
    <p:extLst>
      <p:ext uri="{BB962C8B-B14F-4D97-AF65-F5344CB8AC3E}">
        <p14:creationId xmlns:p14="http://schemas.microsoft.com/office/powerpoint/2010/main" val="1077244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mtClean="0"/>
              <a:t>Warum und Wie</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83</a:t>
            </a:fld>
            <a:endParaRPr lang="de-DE"/>
          </a:p>
        </p:txBody>
      </p:sp>
    </p:spTree>
    <p:extLst>
      <p:ext uri="{BB962C8B-B14F-4D97-AF65-F5344CB8AC3E}">
        <p14:creationId xmlns:p14="http://schemas.microsoft.com/office/powerpoint/2010/main" val="33463013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Achtung: akademische Teilung!</a:t>
            </a:r>
            <a:r>
              <a:rPr lang="de-DE" baseline="0"/>
              <a:t> Praxisrelevanz? </a:t>
            </a:r>
            <a:r>
              <a:rPr lang="en-US"/>
              <a:t>Zufällige Ausfälle können statistisch behandelt werden, systematisch zufällige Ausfälle nicht.</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Fehlende Werte / Wissen</a:t>
            </a:r>
            <a:r>
              <a:rPr lang="de-DE" baseline="0"/>
              <a:t> </a:t>
            </a:r>
            <a:r>
              <a:rPr lang="de-DE"/>
              <a:t>sind für (fast) alle ML Methoden ein Problem. Abstände, Varianzen verschieben sich ohne kausalen Grund und bilden einen zusätzlichen Bias.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MCAR: Ausfallwahrscheinlichkeit hängt weder von den fehlenden Werten noch von den beobachteten Werten 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MAR: die Ausfallwahrscheinlichkeit hängt nicht von den fehlenden Werten ab, kann aber von den beobachteten Werten abhängen.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NMAR</a:t>
            </a:r>
            <a:r>
              <a:rPr lang="en-US"/>
              <a:t> wurde von Little &amp; Rubin (2020) in der 3. Auflage umbenannt nach MNAR.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Ausfallmechanismen nach </a:t>
            </a:r>
            <a:r>
              <a:rPr lang="en-US"/>
              <a:t>Rubin, Donald B. (1987) Multiple Imputation for Nonresponse in Surveys, New York. </a:t>
            </a:r>
          </a:p>
          <a:p>
            <a:pPr marL="0" marR="0" indent="0" algn="l" defTabSz="914400" rtl="0" eaLnBrk="1" fontAlgn="auto" latinLnBrk="0" hangingPunct="1">
              <a:lnSpc>
                <a:spcPct val="100000"/>
              </a:lnSpc>
              <a:spcBef>
                <a:spcPts val="0"/>
              </a:spcBef>
              <a:spcAft>
                <a:spcPts val="0"/>
              </a:spcAft>
              <a:buClrTx/>
              <a:buSzTx/>
              <a:buFontTx/>
              <a:buNone/>
              <a:tabLst/>
              <a:defRPr/>
            </a:pPr>
            <a:r>
              <a:rPr lang="en-US"/>
              <a:t>Little, Roderick J. A.; Rubin, Donald B. (2020): Statistical Analysis with Missing Data. 3.Aufl., Hoboken: John Wiley &amp; Sons.</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r>
              <a:rPr lang="de-DE"/>
              <a:t>Abb. Aus Marcel Preising (2021) Imputation zur maschinellen Behandlung fehlender und unplausibler Werte in der amtlichen Statistik, Statistisches Bundesamt,</a:t>
            </a:r>
            <a:r>
              <a:rPr lang="de-DE" baseline="0"/>
              <a:t> WISTA – Wirtschaft und Statistik, Ausgabe 05/2021, S.42, https://www.destatis.de/DE/Methoden/WISTA-Wirtschaft-und-Statistik/2021/05/imputation-maschinelle-behandlung-052021.html, abgerufen 04.05.2022.</a:t>
            </a:r>
          </a:p>
          <a:p>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a:t>Siehe auch Florian Ströhl, Tobias Rockel (2020) Auswirkungen fehlender Daten in der multiplen Regression, Ilmenauer Beiträge zur Wirtschaftsinformatik, https://www.db-thueringen.de/servlets/MCRFileNodeServlet/dbt_derivate_00050898/ilm1-2020200403.pdf, abgerufen 04.05.2022.</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84</a:t>
            </a:fld>
            <a:endParaRPr lang="de-DE"/>
          </a:p>
        </p:txBody>
      </p:sp>
    </p:spTree>
    <p:extLst>
      <p:ext uri="{BB962C8B-B14F-4D97-AF65-F5344CB8AC3E}">
        <p14:creationId xmlns:p14="http://schemas.microsoft.com/office/powerpoint/2010/main" val="37731950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r>
              <a:rPr lang="de-DE"/>
              <a:t>Imputare </a:t>
            </a:r>
            <a:r>
              <a:rPr lang="de-DE" dirty="0"/>
              <a:t>(lat., </a:t>
            </a:r>
            <a:r>
              <a:rPr lang="de-DE" dirty="0" err="1"/>
              <a:t>ital</a:t>
            </a:r>
            <a:r>
              <a:rPr lang="de-DE" dirty="0"/>
              <a:t>) anrechnen, zuschreiben, schenken, anklagen</a:t>
            </a:r>
          </a:p>
        </p:txBody>
      </p:sp>
      <p:sp>
        <p:nvSpPr>
          <p:cNvPr id="4" name="Foliennummernplatzhalter 3"/>
          <p:cNvSpPr>
            <a:spLocks noGrp="1"/>
          </p:cNvSpPr>
          <p:nvPr>
            <p:ph type="sldNum" sz="quarter" idx="10"/>
          </p:nvPr>
        </p:nvSpPr>
        <p:spPr/>
        <p:txBody>
          <a:bodyPr/>
          <a:lstStyle/>
          <a:p>
            <a:fld id="{C46A34EA-5938-436D-8788-E6E8D1FD0DF7}" type="slidenum">
              <a:rPr lang="de-DE" smtClean="0"/>
              <a:t>85</a:t>
            </a:fld>
            <a:endParaRPr lang="de-DE"/>
          </a:p>
        </p:txBody>
      </p:sp>
    </p:spTree>
    <p:extLst>
      <p:ext uri="{BB962C8B-B14F-4D97-AF65-F5344CB8AC3E}">
        <p14:creationId xmlns:p14="http://schemas.microsoft.com/office/powerpoint/2010/main" val="7092742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86</a:t>
            </a:fld>
            <a:endParaRPr lang="de-DE"/>
          </a:p>
        </p:txBody>
      </p:sp>
    </p:spTree>
    <p:extLst>
      <p:ext uri="{BB962C8B-B14F-4D97-AF65-F5344CB8AC3E}">
        <p14:creationId xmlns:p14="http://schemas.microsoft.com/office/powerpoint/2010/main" val="4219596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aseline="0"/>
              <a:t>Abbildung unten: wie leiten wir z mathematisch ab? Zufallsvariable X sei metrisch und normalverteilt.</a:t>
            </a:r>
          </a:p>
          <a:p>
            <a:pPr marL="171450" indent="-171450">
              <a:buFont typeface="Arial" panose="020B0604020202020204" pitchFamily="34" charset="0"/>
              <a:buChar char="•"/>
            </a:pPr>
            <a:endParaRPr lang="de-DE" baseline="0"/>
          </a:p>
          <a:p>
            <a:pPr marL="0" indent="0">
              <a:buFont typeface="Arial" panose="020B0604020202020204" pitchFamily="34" charset="0"/>
              <a:buNone/>
            </a:pPr>
            <a:r>
              <a:rPr lang="de-DE" baseline="0"/>
              <a:t>(Abbildung oben aus xy diag Skalierung.ipynb)</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87</a:t>
            </a:fld>
            <a:endParaRPr lang="de-DE"/>
          </a:p>
        </p:txBody>
      </p:sp>
    </p:spTree>
    <p:extLst>
      <p:ext uri="{BB962C8B-B14F-4D97-AF65-F5344CB8AC3E}">
        <p14:creationId xmlns:p14="http://schemas.microsoft.com/office/powerpoint/2010/main" val="1024197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Abstandsquadrate werden beeinflusst von unterschiedlich weiten Skalen der numerischen Variablen (und von Ausreißern). </a:t>
            </a:r>
          </a:p>
          <a:p>
            <a:pPr marL="171450" indent="-171450">
              <a:buFont typeface="Arial" panose="020B0604020202020204" pitchFamily="34" charset="0"/>
              <a:buChar char="•"/>
            </a:pPr>
            <a:r>
              <a:rPr lang="de-DE"/>
              <a:t>Hochdimensionale</a:t>
            </a:r>
            <a:r>
              <a:rPr lang="de-DE" baseline="0"/>
              <a:t> und irrelevante </a:t>
            </a:r>
            <a:r>
              <a:rPr lang="de-DE" baseline="0" dirty="0"/>
              <a:t>Daten sind für Distanzverfahren der Fluch der </a:t>
            </a:r>
            <a:r>
              <a:rPr lang="de-DE" baseline="0" dirty="0" err="1"/>
              <a:t>Dimensionalität</a:t>
            </a:r>
            <a:r>
              <a:rPr lang="de-DE" baseline="0" dirty="0"/>
              <a:t>. Distanzen machen nur noch </a:t>
            </a:r>
            <a:r>
              <a:rPr lang="de-DE" baseline="0"/>
              <a:t>teilweise Sinn.</a:t>
            </a:r>
            <a:endParaRPr lang="de-DE"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88</a:t>
            </a:fld>
            <a:endParaRPr lang="de-DE" dirty="0"/>
          </a:p>
        </p:txBody>
      </p:sp>
    </p:spTree>
    <p:extLst>
      <p:ext uri="{BB962C8B-B14F-4D97-AF65-F5344CB8AC3E}">
        <p14:creationId xmlns:p14="http://schemas.microsoft.com/office/powerpoint/2010/main" val="2598666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Warum wird bei iterativen, langsamen Lernern eine Validierung der Zwischenergebnisse wichtig? Wird können beim Lernen zusehen und erkennen gute, schlechte Lerner, Overfitting, Plateaubildung.</a:t>
            </a:r>
          </a:p>
          <a:p>
            <a:pPr marL="171450" indent="-171450">
              <a:buFont typeface="Arial" panose="020B0604020202020204" pitchFamily="34" charset="0"/>
              <a:buChar char="•"/>
            </a:pPr>
            <a:r>
              <a:rPr lang="de-DE"/>
              <a:t>Für eine schnelle lineare</a:t>
            </a:r>
            <a:r>
              <a:rPr lang="de-DE" baseline="0"/>
              <a:t> </a:t>
            </a:r>
            <a:r>
              <a:rPr lang="de-DE"/>
              <a:t>Regression unwichtig, bzw. für die algebraische</a:t>
            </a:r>
            <a:r>
              <a:rPr lang="de-DE" baseline="0"/>
              <a:t> Lösung nicht möglich, da nicht iterativ.</a:t>
            </a:r>
            <a:endParaRPr lang="de-DE"/>
          </a:p>
          <a:p>
            <a:pPr marL="171450" indent="-171450">
              <a:buFont typeface="Arial" panose="020B0604020202020204" pitchFamily="34" charset="0"/>
              <a:buChar char="•"/>
            </a:pPr>
            <a:r>
              <a:rPr lang="de-DE"/>
              <a:t>Hyperparameter sind</a:t>
            </a:r>
            <a:r>
              <a:rPr lang="de-DE" baseline="0"/>
              <a:t> je Modelltyp (k-NN Verfahren, Neuronale Netze, Support Vector Machines) verschieden.</a:t>
            </a:r>
          </a:p>
          <a:p>
            <a:pPr marL="171450" indent="-171450">
              <a:buFont typeface="Arial" panose="020B0604020202020204" pitchFamily="34" charset="0"/>
              <a:buChar char="•"/>
            </a:pPr>
            <a:endParaRPr lang="de-DE" baseline="0"/>
          </a:p>
          <a:p>
            <a:pPr marL="171450" indent="-171450">
              <a:buFont typeface="Arial" panose="020B0604020202020204" pitchFamily="34" charset="0"/>
              <a:buChar char="•"/>
            </a:pPr>
            <a:r>
              <a:rPr lang="de-DE"/>
              <a:t>Sollten Testdaten i.i.d</a:t>
            </a:r>
            <a:r>
              <a:rPr lang="de-DE" baseline="0"/>
              <a:t> zu den Trainingsdaten sein? Könnte es sein, dass wir die gesuchten Daten (Zielvariablen) im Training verstärken wollen, weil vielleicht 1 kranker Patient unter 100000 zum Lernen unterrepräsentiert ist? Sollte dann eine derartige Balancierung nach der Zielvariablen auch auf Testdaten angewendet werden?</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89</a:t>
            </a:fld>
            <a:endParaRPr lang="de-DE"/>
          </a:p>
        </p:txBody>
      </p:sp>
    </p:spTree>
    <p:extLst>
      <p:ext uri="{BB962C8B-B14F-4D97-AF65-F5344CB8AC3E}">
        <p14:creationId xmlns:p14="http://schemas.microsoft.com/office/powerpoint/2010/main" val="6027754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i.i.d</a:t>
            </a:r>
            <a:r>
              <a:rPr lang="de-DE" baseline="0"/>
              <a:t> independently identical distributed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Stratifiziert: die Datenverteilung, mindestens der Zielvariablen, sollen in den Teilmengen gleiche Verhältnisse zeigen.</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Zeitreihen werden nicht</a:t>
            </a:r>
            <a:r>
              <a:rPr lang="de-DE" baseline="0"/>
              <a:t> unbedingt nach i.i.d. </a:t>
            </a:r>
            <a:r>
              <a:rPr lang="de-DE"/>
              <a:t>geteilt,</a:t>
            </a:r>
            <a:r>
              <a:rPr lang="de-DE" baseline="0"/>
              <a:t> sondern nach Zeiträumen.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Testdaten </a:t>
            </a:r>
            <a:r>
              <a:rPr lang="de-DE" dirty="0"/>
              <a:t>in der Kreuzvalidierung? Ja, wenn zu wenig Daten oder keine </a:t>
            </a:r>
            <a:r>
              <a:rPr lang="de-DE"/>
              <a:t>Hyperparameter getunt werden müssen.</a:t>
            </a:r>
            <a:endParaRPr lang="de-DE" dirty="0"/>
          </a:p>
          <a:p>
            <a:endParaRPr lang="de-DE" baseline="0" dirty="0"/>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90</a:t>
            </a:fld>
            <a:endParaRPr lang="de-DE" dirty="0"/>
          </a:p>
        </p:txBody>
      </p:sp>
    </p:spTree>
    <p:extLst>
      <p:ext uri="{BB962C8B-B14F-4D97-AF65-F5344CB8AC3E}">
        <p14:creationId xmlns:p14="http://schemas.microsoft.com/office/powerpoint/2010/main" val="3226197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effectLst/>
              </a:rPr>
              <a:t>Sind die Daten unimodal oder multimodal verteilt?</a:t>
            </a:r>
            <a:endParaRPr lang="de-DE"/>
          </a:p>
          <a:p>
            <a:pPr marL="171450" indent="-171450">
              <a:buFont typeface="Arial" panose="020B0604020202020204" pitchFamily="34" charset="0"/>
              <a:buChar char="•"/>
            </a:pPr>
            <a:r>
              <a:rPr lang="de-DE">
                <a:effectLst/>
              </a:rPr>
              <a:t>Violin erweitert Box Plot durch eine probability density function (PDF), eine Häufigkeitsverteilung.</a:t>
            </a:r>
          </a:p>
          <a:p>
            <a:pPr marL="171450" indent="-171450">
              <a:buFont typeface="Arial" panose="020B0604020202020204" pitchFamily="34" charset="0"/>
              <a:buChar char="•"/>
            </a:pPr>
            <a:r>
              <a:rPr lang="de-DE"/>
              <a:t>Auch</a:t>
            </a:r>
            <a:r>
              <a:rPr lang="de-DE" baseline="0"/>
              <a:t> im Violin Plot fehlt die Anzahl der Daten! -&gt; bitte zusätzlich im Plot ausgeben.</a:t>
            </a:r>
            <a:endParaRPr lang="de-DE"/>
          </a:p>
          <a:p>
            <a:pPr marL="171450" indent="-171450">
              <a:buFont typeface="Arial" panose="020B0604020202020204" pitchFamily="34" charset="0"/>
              <a:buChar char="•"/>
            </a:pPr>
            <a:r>
              <a:rPr lang="de-DE"/>
              <a:t>Daten </a:t>
            </a:r>
            <a:r>
              <a:rPr lang="de-DE" dirty="0"/>
              <a:t>aus </a:t>
            </a:r>
            <a:r>
              <a:rPr lang="de-DE"/>
              <a:t>dem Ames</a:t>
            </a:r>
            <a:r>
              <a:rPr lang="de-DE" baseline="0"/>
              <a:t> </a:t>
            </a:r>
            <a:r>
              <a:rPr lang="de-DE" baseline="0" dirty="0"/>
              <a:t>House Prices Datensatz.</a:t>
            </a:r>
            <a:endParaRPr lang="de-DE" dirty="0"/>
          </a:p>
          <a:p>
            <a:endParaRPr lang="de-DE" dirty="0"/>
          </a:p>
          <a:p>
            <a:r>
              <a:rPr lang="de-DE"/>
              <a:t>Abb.</a:t>
            </a:r>
            <a:r>
              <a:rPr lang="de-DE" baseline="0"/>
              <a:t> Rechts aus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nycdatascience.com/blog/student-works/machine-learning/using-data-to-analyze-ames-house-pricing/</a:t>
            </a:r>
            <a:r>
              <a:rPr lang="de-DE" baseline="0"/>
              <a:t>, abgerufen 04.05.2023.</a:t>
            </a:r>
          </a:p>
          <a:p>
            <a:endParaRPr lang="de-DE" baseline="0"/>
          </a:p>
          <a:p>
            <a:pPr marL="0" marR="0" indent="0" algn="l" defTabSz="914400" rtl="0" eaLnBrk="1" fontAlgn="auto" latinLnBrk="0" hangingPunct="1">
              <a:lnSpc>
                <a:spcPct val="100000"/>
              </a:lnSpc>
              <a:spcBef>
                <a:spcPts val="0"/>
              </a:spcBef>
              <a:spcAft>
                <a:spcPts val="0"/>
              </a:spcAft>
              <a:buClrTx/>
              <a:buSzTx/>
              <a:buFontTx/>
              <a:buNone/>
              <a:tabLst/>
              <a:defRPr/>
            </a:pPr>
            <a:r>
              <a:rPr lang="de-DE"/>
              <a:t>Abb.</a:t>
            </a:r>
            <a:r>
              <a:rPr lang="de-DE" baseline="0"/>
              <a:t> Links aus https://www.labxchange.org/library/items/lb:LabXchange:46f64d7a:html:1, abgerufen 04.05.2023.</a:t>
            </a:r>
          </a:p>
          <a:p>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8</a:t>
            </a:fld>
            <a:endParaRPr lang="de-DE"/>
          </a:p>
        </p:txBody>
      </p:sp>
    </p:spTree>
    <p:extLst>
      <p:ext uri="{BB962C8B-B14F-4D97-AF65-F5344CB8AC3E}">
        <p14:creationId xmlns:p14="http://schemas.microsoft.com/office/powerpoint/2010/main" val="15539809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Hier ein Spielzeugbeispiel:</a:t>
            </a:r>
            <a:r>
              <a:rPr lang="de-DE" baseline="0"/>
              <a:t> </a:t>
            </a:r>
            <a:r>
              <a:rPr lang="de-DE"/>
              <a:t>N = 12 Beobachtungen und Anzahl Validierungsmengen</a:t>
            </a:r>
            <a:r>
              <a:rPr lang="de-DE" baseline="0"/>
              <a:t> </a:t>
            </a:r>
            <a:r>
              <a:rPr lang="de-DE"/>
              <a:t>k = 3.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Nach dem Mischen der Daten, werden 3 Modelle mit verschiedenen Hyperparametern trainiert und getestet.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Kreuzvalidierung kontrolliert die Modellgüte während des Trainings. Daher verlängern grosse Datenmengen (&gt; 1GB) die Trainingszeit erheblich.</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Beim </a:t>
            </a:r>
            <a:r>
              <a:rPr lang="de-DE" baseline="0" err="1"/>
              <a:t>GridSearchCV</a:t>
            </a:r>
            <a:r>
              <a:rPr lang="de-DE" baseline="0"/>
              <a:t> Verfahren zur automatischen Bestimmung optimaler Hyperparameter werden sehr viele Kreuzvalidierungen auf den Trainingsdaten angewendet.</a:t>
            </a:r>
            <a:endParaRPr lang="de-DE"/>
          </a:p>
          <a:p>
            <a:endParaRPr lang="de-DE"/>
          </a:p>
          <a:p>
            <a:endParaRPr lang="de-DE"/>
          </a:p>
          <a:p>
            <a:r>
              <a:rPr lang="de-DE"/>
              <a:t>Abb. aus https://de.wikipedia.org/wiki/Kreuzvalidierungsverfahren, abgerufen 03.06.2022.</a:t>
            </a:r>
          </a:p>
        </p:txBody>
      </p:sp>
      <p:sp>
        <p:nvSpPr>
          <p:cNvPr id="4" name="Foliennummernplatzhalter 3"/>
          <p:cNvSpPr>
            <a:spLocks noGrp="1"/>
          </p:cNvSpPr>
          <p:nvPr>
            <p:ph type="sldNum" sz="quarter" idx="10"/>
          </p:nvPr>
        </p:nvSpPr>
        <p:spPr/>
        <p:txBody>
          <a:bodyPr/>
          <a:lstStyle/>
          <a:p>
            <a:fld id="{C46A34EA-5938-436D-8788-E6E8D1FD0DF7}" type="slidenum">
              <a:rPr lang="de-DE" smtClean="0"/>
              <a:t>91</a:t>
            </a:fld>
            <a:endParaRPr lang="de-DE"/>
          </a:p>
        </p:txBody>
      </p:sp>
    </p:spTree>
    <p:extLst>
      <p:ext uri="{BB962C8B-B14F-4D97-AF65-F5344CB8AC3E}">
        <p14:creationId xmlns:p14="http://schemas.microsoft.com/office/powerpoint/2010/main" val="23172633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n Anzahl aller</a:t>
            </a:r>
            <a:r>
              <a:rPr lang="de-DE" baseline="0"/>
              <a:t> Datensätze, p Teil der Datensätze.</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92</a:t>
            </a:fld>
            <a:endParaRPr lang="de-DE"/>
          </a:p>
        </p:txBody>
      </p:sp>
    </p:spTree>
    <p:extLst>
      <p:ext uri="{BB962C8B-B14F-4D97-AF65-F5344CB8AC3E}">
        <p14:creationId xmlns:p14="http://schemas.microsoft.com/office/powerpoint/2010/main" val="12487554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0" dirty="0"/>
          </a:p>
          <a:p>
            <a:endParaRPr lang="de-DE" baseline="0" dirty="0"/>
          </a:p>
          <a:p>
            <a:r>
              <a:rPr lang="de-DE" baseline="0" dirty="0" err="1"/>
              <a:t>Abb</a:t>
            </a:r>
            <a:r>
              <a:rPr lang="de-DE" baseline="0" dirty="0"/>
              <a:t> aus https://www.javatpoint.com/data-leakage-in-machine-learning, abgerufen 01.10.2022.</a:t>
            </a:r>
          </a:p>
          <a:p>
            <a:endParaRPr lang="de-DE" baseline="0" dirty="0"/>
          </a:p>
        </p:txBody>
      </p:sp>
      <p:sp>
        <p:nvSpPr>
          <p:cNvPr id="4" name="Foliennummernplatzhalter 3"/>
          <p:cNvSpPr>
            <a:spLocks noGrp="1"/>
          </p:cNvSpPr>
          <p:nvPr>
            <p:ph type="sldNum" sz="quarter" idx="10"/>
          </p:nvPr>
        </p:nvSpPr>
        <p:spPr/>
        <p:txBody>
          <a:bodyPr/>
          <a:lstStyle/>
          <a:p>
            <a:fld id="{C46A34EA-5938-436D-8788-E6E8D1FD0DF7}" type="slidenum">
              <a:rPr lang="de-DE" smtClean="0"/>
              <a:t>93</a:t>
            </a:fld>
            <a:endParaRPr lang="de-DE"/>
          </a:p>
        </p:txBody>
      </p:sp>
    </p:spTree>
    <p:extLst>
      <p:ext uri="{BB962C8B-B14F-4D97-AF65-F5344CB8AC3E}">
        <p14:creationId xmlns:p14="http://schemas.microsoft.com/office/powerpoint/2010/main" val="33297182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0"/>
              <a:t>Nicht verwechseln mit Data Leaks: dem Kompromitieren</a:t>
            </a:r>
            <a:r>
              <a:rPr lang="de-DE" b="0" baseline="0"/>
              <a:t> von geschützten Daten.</a:t>
            </a:r>
            <a:endParaRPr lang="de-DE" b="0"/>
          </a:p>
          <a:p>
            <a:pPr marL="171450" indent="-171450">
              <a:buFont typeface="Arial" panose="020B0604020202020204" pitchFamily="34" charset="0"/>
              <a:buChar char="•"/>
            </a:pPr>
            <a:r>
              <a:rPr lang="de-DE"/>
              <a:t>Data </a:t>
            </a:r>
            <a:r>
              <a:rPr lang="de-DE" dirty="0" err="1"/>
              <a:t>Leakage</a:t>
            </a:r>
            <a:r>
              <a:rPr lang="de-DE" dirty="0"/>
              <a:t> wird auch Anachronismus genannt. Schwierig zu erkennen. Auch eine Form von </a:t>
            </a:r>
            <a:r>
              <a:rPr lang="de-DE"/>
              <a:t>Bias.</a:t>
            </a:r>
          </a:p>
          <a:p>
            <a:pPr marL="171450" indent="-171450">
              <a:buFont typeface="Arial" panose="020B0604020202020204" pitchFamily="34" charset="0"/>
              <a:buChar char="•"/>
            </a:pPr>
            <a:r>
              <a:rPr lang="de-DE"/>
              <a:t>Group </a:t>
            </a:r>
            <a:r>
              <a:rPr lang="de-DE" err="1"/>
              <a:t>Leakage</a:t>
            </a:r>
            <a:r>
              <a:rPr lang="de-DE"/>
              <a:t> passiert </a:t>
            </a:r>
            <a:r>
              <a:rPr lang="de-DE" dirty="0"/>
              <a:t>auch den Profis: </a:t>
            </a:r>
            <a:r>
              <a:rPr lang="en-US" dirty="0"/>
              <a:t>Andrew Ng's group (2017) </a:t>
            </a:r>
            <a:r>
              <a:rPr lang="en-US" dirty="0" err="1"/>
              <a:t>hatte</a:t>
            </a:r>
            <a:r>
              <a:rPr lang="en-US" dirty="0"/>
              <a:t> 100k </a:t>
            </a:r>
            <a:r>
              <a:rPr lang="en-US" dirty="0" err="1"/>
              <a:t>Röntgenaufnahmen</a:t>
            </a:r>
            <a:r>
              <a:rPr lang="en-US" dirty="0"/>
              <a:t> von </a:t>
            </a:r>
            <a:r>
              <a:rPr lang="en-US"/>
              <a:t>30k Patienten mit Lungenentzündung, </a:t>
            </a:r>
            <a:r>
              <a:rPr lang="en-US" dirty="0"/>
              <a:t>also ~3 </a:t>
            </a:r>
            <a:r>
              <a:rPr lang="en-US" dirty="0" err="1"/>
              <a:t>Bilder</a:t>
            </a:r>
            <a:r>
              <a:rPr lang="en-US" dirty="0"/>
              <a:t> pro Patient</a:t>
            </a:r>
            <a:r>
              <a:rPr lang="en-US" baseline="0" dirty="0"/>
              <a:t> und </a:t>
            </a:r>
            <a:r>
              <a:rPr lang="en-US" baseline="0" dirty="0" err="1"/>
              <a:t>diese</a:t>
            </a:r>
            <a:r>
              <a:rPr lang="en-US" baseline="0" dirty="0"/>
              <a:t> </a:t>
            </a:r>
            <a:r>
              <a:rPr lang="en-US" baseline="0" dirty="0" err="1"/>
              <a:t>Daten</a:t>
            </a:r>
            <a:r>
              <a:rPr lang="en-US" baseline="0" dirty="0"/>
              <a:t> </a:t>
            </a:r>
            <a:r>
              <a:rPr lang="en-US" baseline="0" dirty="0" err="1"/>
              <a:t>wurden</a:t>
            </a:r>
            <a:r>
              <a:rPr lang="en-US" baseline="0" dirty="0"/>
              <a:t> </a:t>
            </a:r>
            <a:r>
              <a:rPr lang="en-US" baseline="0" dirty="0" err="1"/>
              <a:t>zufällig</a:t>
            </a:r>
            <a:r>
              <a:rPr lang="en-US" baseline="0" dirty="0"/>
              <a:t> in Trainings- und </a:t>
            </a:r>
            <a:r>
              <a:rPr lang="en-US" baseline="0" dirty="0" err="1"/>
              <a:t>Testdaten</a:t>
            </a:r>
            <a:r>
              <a:rPr lang="en-US" baseline="0" dirty="0"/>
              <a:t> </a:t>
            </a:r>
            <a:r>
              <a:rPr lang="en-US" baseline="0" err="1"/>
              <a:t>geteilt</a:t>
            </a:r>
            <a:r>
              <a:rPr lang="en-US" baseline="0"/>
              <a:t>. Siehe www.researchgate.net/publication/378434451_Data_Leakage_in_Machine_Learning, abgerufen 13.07.2024. </a:t>
            </a:r>
            <a:endParaRPr lang="de-DE" dirty="0"/>
          </a:p>
          <a:p>
            <a:pPr marL="171450" indent="-171450">
              <a:buFont typeface="Arial" panose="020B0604020202020204" pitchFamily="34" charset="0"/>
              <a:buChar char="•"/>
            </a:pPr>
            <a:r>
              <a:rPr lang="de-DE" b="0"/>
              <a:t>Target leakage : </a:t>
            </a:r>
          </a:p>
          <a:p>
            <a:pPr marL="628650" lvl="1" indent="-171450">
              <a:buFont typeface="Arial" panose="020B0604020202020204" pitchFamily="34" charset="0"/>
              <a:buChar char="•"/>
            </a:pPr>
            <a:r>
              <a:rPr lang="de-DE" b="0"/>
              <a:t>Gesundkeitsdaten sollen Krankheit vorhersagen. Als Variable liegt aber bereits „Nimmt Antibiotika</a:t>
            </a:r>
            <a:r>
              <a:rPr lang="de-DE" b="0" baseline="0"/>
              <a:t>“ vor. Eine Varibale, die also erst bei Krankheit verschrieben wird. </a:t>
            </a:r>
          </a:p>
          <a:p>
            <a:pPr marL="628650" lvl="1" indent="-171450">
              <a:buFont typeface="Arial" panose="020B0604020202020204" pitchFamily="34" charset="0"/>
              <a:buChar char="•"/>
            </a:pPr>
            <a:r>
              <a:rPr lang="de-DE" b="0" baseline="0"/>
              <a:t>Es soll vorhergesagt werden, wieviel Seiten ein Benutzer auf einer Website besucht. Die Trainingsdaten enthalten aber schon eine Klickrate. </a:t>
            </a:r>
          </a:p>
          <a:p>
            <a:pPr marL="628650" lvl="1" indent="-171450">
              <a:buFont typeface="Arial" panose="020B0604020202020204" pitchFamily="34" charset="0"/>
              <a:buChar char="•"/>
            </a:pPr>
            <a:r>
              <a:rPr lang="de-DE" b="0" baseline="0"/>
              <a:t>Ein Vorhersage guter Kreditkartenkunden, enthält eine Variable Ausgaben für Kunden, die bereits eine Kreditkarte haben.</a:t>
            </a:r>
          </a:p>
          <a:p>
            <a:pPr marL="171450" lvl="0" indent="-171450">
              <a:buFont typeface="Arial" panose="020B0604020202020204" pitchFamily="34" charset="0"/>
              <a:buChar char="•"/>
            </a:pPr>
            <a:r>
              <a:rPr lang="de-DE"/>
              <a:t>Standardisierung, Imputation fehlender Daten und Balancierung sind wichtige Datenaufbereitungen.</a:t>
            </a:r>
            <a:endParaRPr lang="de-DE" b="0" baseline="0"/>
          </a:p>
          <a:p>
            <a:pPr marL="171450" indent="-171450">
              <a:buFont typeface="Arial" panose="020B0604020202020204" pitchFamily="34" charset="0"/>
              <a:buChar char="•"/>
            </a:pPr>
            <a:r>
              <a:rPr lang="de-DE" b="0" baseline="0"/>
              <a:t>Hinweis zu Zeitreihen: Einfache Sampling Verfahren führen zu Vorhersage der Vergangenheit mit der Zukunft, der Zukunft mit der Zukunft. Lösung: Testdaten aus einem Zeitraum, der nicht in Trainingsdaten verwendet wird.</a:t>
            </a:r>
          </a:p>
          <a:p>
            <a:endParaRPr lang="de-DE" dirty="0"/>
          </a:p>
          <a:p>
            <a:r>
              <a:rPr lang="de-DE" dirty="0"/>
              <a:t>Siehe auch https://en.wikipedia.org/wiki/Leakage_(machine_learning), abgerufen 20.05.2022.</a:t>
            </a:r>
          </a:p>
        </p:txBody>
      </p:sp>
      <p:sp>
        <p:nvSpPr>
          <p:cNvPr id="4" name="Foliennummernplatzhalter 3"/>
          <p:cNvSpPr>
            <a:spLocks noGrp="1"/>
          </p:cNvSpPr>
          <p:nvPr>
            <p:ph type="sldNum" sz="quarter" idx="10"/>
          </p:nvPr>
        </p:nvSpPr>
        <p:spPr/>
        <p:txBody>
          <a:bodyPr/>
          <a:lstStyle/>
          <a:p>
            <a:fld id="{C46A34EA-5938-436D-8788-E6E8D1FD0DF7}" type="slidenum">
              <a:rPr lang="de-DE" smtClean="0"/>
              <a:t>94</a:t>
            </a:fld>
            <a:endParaRPr lang="de-DE"/>
          </a:p>
        </p:txBody>
      </p:sp>
    </p:spTree>
    <p:extLst>
      <p:ext uri="{BB962C8B-B14F-4D97-AF65-F5344CB8AC3E}">
        <p14:creationId xmlns:p14="http://schemas.microsoft.com/office/powerpoint/2010/main" val="6169581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Balancierung</a:t>
            </a:r>
            <a:r>
              <a:rPr lang="de-DE" baseline="0"/>
              <a:t> </a:t>
            </a:r>
            <a:r>
              <a:rPr lang="de-DE"/>
              <a:t>in den Trainingsdaten,</a:t>
            </a:r>
            <a:r>
              <a:rPr lang="de-DE" baseline="0"/>
              <a:t> nicht aber in den Testdaten.</a:t>
            </a:r>
          </a:p>
        </p:txBody>
      </p:sp>
      <p:sp>
        <p:nvSpPr>
          <p:cNvPr id="4" name="Foliennummernplatzhalter 3"/>
          <p:cNvSpPr>
            <a:spLocks noGrp="1"/>
          </p:cNvSpPr>
          <p:nvPr>
            <p:ph type="sldNum" sz="quarter" idx="10"/>
          </p:nvPr>
        </p:nvSpPr>
        <p:spPr/>
        <p:txBody>
          <a:bodyPr/>
          <a:lstStyle/>
          <a:p>
            <a:fld id="{C46A34EA-5938-436D-8788-E6E8D1FD0DF7}" type="slidenum">
              <a:rPr lang="de-DE" smtClean="0"/>
              <a:t>95</a:t>
            </a:fld>
            <a:endParaRPr lang="de-DE"/>
          </a:p>
        </p:txBody>
      </p:sp>
    </p:spTree>
    <p:extLst>
      <p:ext uri="{BB962C8B-B14F-4D97-AF65-F5344CB8AC3E}">
        <p14:creationId xmlns:p14="http://schemas.microsoft.com/office/powerpoint/2010/main" val="8034589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Motivation: Sind 3</a:t>
            </a:r>
            <a:r>
              <a:rPr lang="de-DE" baseline="0"/>
              <a:t> kranke Patienten neben 97 Gesunden nicht balanciert oder unterrepräsentiert? Wird dadurch die Berechnung einer Vorhersage / eine Modellgütemaßes erschwert oder verzerrt? Oder Betrugsfälle, Bombenalarm. Unterrepräsentiert kann nur bestimmt werden, wenn extrinsisch eine Quote bekannt ist. Resampling kann dann diese Quoten herstellen, wenn fachlich sinnvoll.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Balancierung ist erst mit Computer möglich. Klassische Statistik, wie ANOVA, sind</a:t>
            </a:r>
            <a:r>
              <a:rPr lang="de-DE" baseline="0"/>
              <a:t> parameterisiert auf vordefinierte Verteilungen. Meist Normalverteilungen, schiefe Verteilungen sind deutlich rechenintensiver. Ist Balancierung also eine Modeerscheining? No free lunch, die Ergebnisse entscheiden. In der Praxis bringt Balancierung selten bessere Modellgüte.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Wichtig? Praktisch eher Nein. Frochte (2021) verweist auf die implizite Gewichtung in neuronalen Netzen. Es gibt laute Stimmen, die von Balancierung abraten. No free lunch.</a:t>
            </a:r>
          </a:p>
          <a:p>
            <a:pPr marL="171450" indent="-171450">
              <a:buFont typeface="Arial" panose="020B0604020202020204" pitchFamily="34" charset="0"/>
              <a:buChar char="•"/>
            </a:pPr>
            <a:endParaRPr lang="de-DE"/>
          </a:p>
          <a:p>
            <a:pPr marL="171450" indent="-171450">
              <a:buFont typeface="Arial" panose="020B0604020202020204" pitchFamily="34" charset="0"/>
              <a:buChar char="•"/>
            </a:pPr>
            <a:r>
              <a:rPr lang="de-DE"/>
              <a:t>Python Bibliothek SKLearn Imbalanced Learn. Nach Batista et</a:t>
            </a:r>
            <a:r>
              <a:rPr lang="de-DE" baseline="0"/>
              <a:t> al. (2004) </a:t>
            </a:r>
            <a:r>
              <a:rPr lang="en-US"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 Study of the Behavior of Several Methods for Balancing machine Learning Training Data, </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ACM SIGKDD Explorations Newsletter · June 2004, DOI: 10.1145/1007730.1007735 abgerufen 24.07.2024, ist die Grundlage der Standard Python Bibliothek </a:t>
            </a:r>
            <a:r>
              <a:rPr lang="de-DE" sz="900" b="1"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imbalanced-learn</a:t>
            </a:r>
            <a:r>
              <a:rPr lang="de-DE" sz="900" b="0" i="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.org/stable/references/generated/imblearn.</a:t>
            </a:r>
            <a:r>
              <a:rPr lang="de-DE"/>
              <a:t/>
            </a:r>
            <a:br>
              <a:rPr lang="de-DE"/>
            </a:br>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96</a:t>
            </a:fld>
            <a:endParaRPr lang="de-DE"/>
          </a:p>
        </p:txBody>
      </p:sp>
    </p:spTree>
    <p:extLst>
      <p:ext uri="{BB962C8B-B14F-4D97-AF65-F5344CB8AC3E}">
        <p14:creationId xmlns:p14="http://schemas.microsoft.com/office/powerpoint/2010/main" val="1250719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Motivation zur Balancierung durch eventuell vernachlässigte, nicht repräsentiere seltene Ereignisse.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aseline="0"/>
              <a:t>Paradoxie der Genauigkeit: Würde ein Modell immer nur 0 vorhersagen, wären schon 80% Genauigkeit erreicht. Umso höher, je seltener die Alternative einer binären Zielvariablen ist. Siehe nächste Folie.</a:t>
            </a:r>
            <a:endParaRPr lang="de-DE"/>
          </a:p>
          <a:p>
            <a:pPr marL="171450" indent="-171450">
              <a:buFont typeface="Arial" panose="020B0604020202020204" pitchFamily="34" charset="0"/>
              <a:buChar char="•"/>
            </a:pPr>
            <a:r>
              <a:rPr lang="de-DE"/>
              <a:t>Wiederholung zum</a:t>
            </a:r>
            <a:r>
              <a:rPr lang="de-DE" baseline="0"/>
              <a:t> THema</a:t>
            </a:r>
            <a:r>
              <a:rPr lang="de-DE"/>
              <a:t> Wahrheitsmatrix. </a:t>
            </a:r>
          </a:p>
          <a:p>
            <a:pPr marL="171450" indent="-171450">
              <a:buFont typeface="Arial" panose="020B0604020202020204" pitchFamily="34" charset="0"/>
              <a:buChar char="•"/>
            </a:pPr>
            <a:r>
              <a:rPr lang="de-DE"/>
              <a:t>0 = Ereignis tritt nicht ein, 1=Ereignis tritt ein. </a:t>
            </a:r>
          </a:p>
          <a:p>
            <a:pPr marL="171450" indent="-171450">
              <a:buFont typeface="Arial" panose="020B0604020202020204" pitchFamily="34" charset="0"/>
              <a:buChar char="•"/>
            </a:pPr>
            <a:r>
              <a:rPr lang="de-DE"/>
              <a:t>Szenario 1</a:t>
            </a:r>
            <a:r>
              <a:rPr lang="de-DE" baseline="0"/>
              <a:t> ist ein häufig zu erwartendes Ergebnis.</a:t>
            </a:r>
            <a:endParaRPr lang="de-DE"/>
          </a:p>
          <a:p>
            <a:pPr marL="171450" indent="-171450">
              <a:buFont typeface="Arial" panose="020B0604020202020204" pitchFamily="34" charset="0"/>
              <a:buChar char="•"/>
            </a:pPr>
            <a:r>
              <a:rPr lang="de-DE"/>
              <a:t>Szenario 2 gilt für einen dummen Klassifizierer, der immer voraussagt, dass das Ereignis nicht eintreten</a:t>
            </a:r>
            <a:r>
              <a:rPr lang="de-DE" baseline="0"/>
              <a:t> wird.</a:t>
            </a:r>
            <a:endParaRPr lang="de-DE"/>
          </a:p>
          <a:p>
            <a:pPr marL="171450" indent="-171450">
              <a:buFont typeface="Arial" panose="020B0604020202020204" pitchFamily="34" charset="0"/>
              <a:buChar char="•"/>
            </a:pPr>
            <a:r>
              <a:rPr lang="de-DE"/>
              <a:t>Szenario 2 mit Recall, Präzision, F1 = 0.</a:t>
            </a:r>
          </a:p>
          <a:p>
            <a:pPr marL="171450" indent="-171450">
              <a:buFont typeface="Arial" panose="020B0604020202020204" pitchFamily="34" charset="0"/>
              <a:buChar char="•"/>
            </a:pPr>
            <a:r>
              <a:rPr lang="de-DE"/>
              <a:t>Wenn also auf nicht</a:t>
            </a:r>
            <a:r>
              <a:rPr lang="de-DE" baseline="0"/>
              <a:t> balancierten Daten trainiert werden soll, dann soll Genauigkeit nicht als zu optimierenden Modellgütekriterium verwendet werden.</a:t>
            </a:r>
            <a:endParaRPr lang="de-DE"/>
          </a:p>
          <a:p>
            <a:endParaRPr lang="de-DE"/>
          </a:p>
          <a:p>
            <a:r>
              <a:rPr lang="de-DE"/>
              <a:t>Siehe auch https://en.wikipedia.org/wiki/Accuracy_paradox, abgerufen 22.05.2022</a:t>
            </a:r>
          </a:p>
          <a:p>
            <a:endParaRPr lang="de-DE"/>
          </a:p>
          <a:p>
            <a:r>
              <a:rPr lang="de-DE"/>
              <a:t>Abb.</a:t>
            </a:r>
            <a:r>
              <a:rPr lang="de-DE" baseline="0"/>
              <a:t> Aus https://www.youtube.com/watch?v=wYE04QZ0QKQ, abgerufen 23.05.2022</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97</a:t>
            </a:fld>
            <a:endParaRPr lang="de-DE"/>
          </a:p>
        </p:txBody>
      </p:sp>
    </p:spTree>
    <p:extLst>
      <p:ext uri="{BB962C8B-B14F-4D97-AF65-F5344CB8AC3E}">
        <p14:creationId xmlns:p14="http://schemas.microsoft.com/office/powerpoint/2010/main" val="7694304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Abbildung zeigt die nicht balancierte kategoriale Zielvariable target90</a:t>
            </a:r>
            <a:r>
              <a:rPr lang="de-DE" baseline="0"/>
              <a:t> (Wird ein Kunde in den nächsten 30 Tagen kaufen? Ja/Nein, 0/1) mit Quote ca 80:20.</a:t>
            </a:r>
          </a:p>
          <a:p>
            <a:pPr marL="171450" indent="-171450">
              <a:buFont typeface="Arial" panose="020B0604020202020204" pitchFamily="34" charset="0"/>
              <a:buChar char="•"/>
            </a:pPr>
            <a:r>
              <a:rPr lang="de-DE"/>
              <a:t>Verbreitet und typisch für viele Prozesse. Beispiele unbalancierter Daten: </a:t>
            </a:r>
            <a:r>
              <a:rPr lang="de-DE" dirty="0"/>
              <a:t>Fehlererkennung im Produktionsprozess, Krankheitserkennung</a:t>
            </a:r>
            <a:r>
              <a:rPr lang="de-DE"/>
              <a:t>, Betrugserkennung.</a:t>
            </a:r>
          </a:p>
          <a:p>
            <a:pPr marL="171450" indent="-171450">
              <a:buFont typeface="Arial" panose="020B0604020202020204" pitchFamily="34" charset="0"/>
              <a:buChar char="•"/>
            </a:pPr>
            <a:r>
              <a:rPr lang="de-DE"/>
              <a:t>Bei welcher Quote</a:t>
            </a:r>
            <a:r>
              <a:rPr lang="de-DE" baseline="0"/>
              <a:t> </a:t>
            </a:r>
            <a:r>
              <a:rPr lang="de-DE"/>
              <a:t>ist die Grenze? 1:1000? Ist dann nicht die Minderheitsklasse nicht unterrepräsentiert?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Balancierung von unabhängigen Variablen</a:t>
            </a:r>
            <a:r>
              <a:rPr lang="de-DE" baseline="0"/>
              <a:t> würde die Datengrundlage/Stichprobe verzerren! Auch die Testdaten werden nicht balanciert.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Alternativ ist Kostenbasierte ZielKlassengewichtung</a:t>
            </a:r>
            <a:r>
              <a:rPr lang="de-DE" baseline="0"/>
              <a:t> </a:t>
            </a:r>
            <a:r>
              <a:rPr lang="de-DE"/>
              <a:t>s</a:t>
            </a:r>
            <a:r>
              <a:rPr lang="de-DE" baseline="0"/>
              <a:t>iehe https://machinelearningmastery.com/cost-sensitive-learning-for-imbalanced-classification/, abgerufen 16.05.2023.</a:t>
            </a:r>
            <a:endParaRPr lang="de-DE"/>
          </a:p>
          <a:p>
            <a:pPr marL="171450" indent="-171450">
              <a:buFont typeface="Arial" panose="020B0604020202020204" pitchFamily="34" charset="0"/>
              <a:buChar char="•"/>
            </a:pPr>
            <a:endParaRPr lang="de-DE" dirty="0"/>
          </a:p>
          <a:p>
            <a:endParaRPr lang="de-DE" dirty="0"/>
          </a:p>
          <a:p>
            <a:r>
              <a:rPr lang="de-DE" dirty="0"/>
              <a:t>Abb. </a:t>
            </a:r>
            <a:r>
              <a:rPr lang="de-DE"/>
              <a:t>aus DMC2010 EDA handcrafted.ipynb (nicht auf Teamsite)</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98</a:t>
            </a:fld>
            <a:endParaRPr lang="de-DE"/>
          </a:p>
        </p:txBody>
      </p:sp>
    </p:spTree>
    <p:extLst>
      <p:ext uri="{BB962C8B-B14F-4D97-AF65-F5344CB8AC3E}">
        <p14:creationId xmlns:p14="http://schemas.microsoft.com/office/powerpoint/2010/main" val="2987523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r>
              <a:rPr lang="de-DE"/>
              <a:t>Min </a:t>
            </a:r>
            <a:r>
              <a:rPr lang="de-DE" dirty="0" err="1"/>
              <a:t>obs</a:t>
            </a:r>
            <a:r>
              <a:rPr lang="de-DE" dirty="0"/>
              <a:t> </a:t>
            </a:r>
            <a:r>
              <a:rPr lang="de-DE" dirty="0" err="1"/>
              <a:t>minority</a:t>
            </a:r>
            <a:r>
              <a:rPr lang="de-DE" dirty="0"/>
              <a:t> </a:t>
            </a:r>
            <a:r>
              <a:rPr lang="de-DE" dirty="0" err="1"/>
              <a:t>observations</a:t>
            </a:r>
            <a:endParaRPr lang="de-DE" dirty="0"/>
          </a:p>
          <a:p>
            <a:r>
              <a:rPr lang="de-DE" dirty="0" err="1"/>
              <a:t>Maj</a:t>
            </a:r>
            <a:r>
              <a:rPr lang="de-DE" dirty="0"/>
              <a:t> </a:t>
            </a:r>
            <a:r>
              <a:rPr lang="de-DE" dirty="0" err="1"/>
              <a:t>obs</a:t>
            </a:r>
            <a:r>
              <a:rPr lang="de-DE" dirty="0"/>
              <a:t> </a:t>
            </a:r>
            <a:r>
              <a:rPr lang="de-DE" dirty="0" err="1"/>
              <a:t>majority</a:t>
            </a:r>
            <a:r>
              <a:rPr lang="de-DE" dirty="0"/>
              <a:t> </a:t>
            </a:r>
            <a:r>
              <a:rPr lang="de-DE" dirty="0" err="1"/>
              <a:t>observations</a:t>
            </a:r>
            <a:endParaRPr lang="de-DE" dirty="0"/>
          </a:p>
          <a:p>
            <a:endParaRPr lang="de-DE" dirty="0"/>
          </a:p>
          <a:p>
            <a:endParaRPr lang="de-DE" dirty="0"/>
          </a:p>
          <a:p>
            <a:r>
              <a:rPr lang="de-DE" dirty="0"/>
              <a:t>Abbildung aus Tobias Kühn (2014) Implementierung und Evaluation ergänzender Korrekturmethoden für statistische Lernverfahren bei </a:t>
            </a:r>
            <a:r>
              <a:rPr lang="de-DE" dirty="0" err="1"/>
              <a:t>unbalancierten</a:t>
            </a:r>
            <a:r>
              <a:rPr lang="de-DE" dirty="0"/>
              <a:t> Klassifikationsproblemen, Bachelorarbeit, Institut </a:t>
            </a:r>
            <a:r>
              <a:rPr lang="de-DE" dirty="0" err="1"/>
              <a:t>fur</a:t>
            </a:r>
            <a:r>
              <a:rPr lang="de-DE" dirty="0"/>
              <a:t> Statistik der Ludwig-Maximilians-Universität München, https://epub.ub.uni-muenchen.de/25525/ abgerufen 22.03.2022</a:t>
            </a:r>
          </a:p>
        </p:txBody>
      </p:sp>
      <p:sp>
        <p:nvSpPr>
          <p:cNvPr id="4" name="Foliennummernplatzhalter 3"/>
          <p:cNvSpPr>
            <a:spLocks noGrp="1"/>
          </p:cNvSpPr>
          <p:nvPr>
            <p:ph type="sldNum" sz="quarter" idx="10"/>
          </p:nvPr>
        </p:nvSpPr>
        <p:spPr/>
        <p:txBody>
          <a:bodyPr/>
          <a:lstStyle/>
          <a:p>
            <a:fld id="{C46A34EA-5938-436D-8788-E6E8D1FD0DF7}" type="slidenum">
              <a:rPr lang="de-DE" smtClean="0"/>
              <a:t>99</a:t>
            </a:fld>
            <a:endParaRPr lang="de-DE"/>
          </a:p>
        </p:txBody>
      </p:sp>
    </p:spTree>
    <p:extLst>
      <p:ext uri="{BB962C8B-B14F-4D97-AF65-F5344CB8AC3E}">
        <p14:creationId xmlns:p14="http://schemas.microsoft.com/office/powerpoint/2010/main" val="2432815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Alle </a:t>
            </a:r>
            <a:r>
              <a:rPr lang="de-DE" baseline="0"/>
              <a:t>Datenänderungen </a:t>
            </a:r>
            <a:r>
              <a:rPr lang="de-DE" baseline="0" dirty="0"/>
              <a:t>sollen </a:t>
            </a:r>
            <a:r>
              <a:rPr lang="de-DE" baseline="0" dirty="0" err="1"/>
              <a:t>i.i.d</a:t>
            </a:r>
            <a:r>
              <a:rPr lang="de-DE" baseline="0" dirty="0"/>
              <a:t>. (</a:t>
            </a:r>
            <a:r>
              <a:rPr lang="de-DE" dirty="0" err="1"/>
              <a:t>independent</a:t>
            </a:r>
            <a:r>
              <a:rPr lang="de-DE" dirty="0"/>
              <a:t> </a:t>
            </a:r>
            <a:r>
              <a:rPr lang="de-DE" dirty="0" err="1"/>
              <a:t>and</a:t>
            </a:r>
            <a:r>
              <a:rPr lang="de-DE" dirty="0"/>
              <a:t> </a:t>
            </a:r>
            <a:r>
              <a:rPr lang="de-DE" dirty="0" err="1"/>
              <a:t>identically</a:t>
            </a:r>
            <a:r>
              <a:rPr lang="de-DE" dirty="0"/>
              <a:t> </a:t>
            </a:r>
            <a:r>
              <a:rPr lang="de-DE" dirty="0" err="1"/>
              <a:t>distributed</a:t>
            </a:r>
            <a:r>
              <a:rPr lang="de-DE" dirty="0"/>
              <a:t>) sein. Auch die Varianz, </a:t>
            </a:r>
            <a:r>
              <a:rPr lang="de-DE"/>
              <a:t>der natürliche </a:t>
            </a:r>
            <a:r>
              <a:rPr lang="de-DE" dirty="0"/>
              <a:t>Bias, </a:t>
            </a:r>
            <a:r>
              <a:rPr lang="de-DE"/>
              <a:t>soll erhalten bleiben.</a:t>
            </a:r>
          </a:p>
          <a:p>
            <a:pPr marL="171450" indent="-171450">
              <a:buFont typeface="Arial" panose="020B0604020202020204" pitchFamily="34" charset="0"/>
              <a:buChar char="•"/>
            </a:pPr>
            <a:r>
              <a:rPr lang="de-DE"/>
              <a:t>Wichtig bei Angabe der Varianz ist der Bezug: Mehr- oder Minderheitsklasse.</a:t>
            </a:r>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 Oben und unten links aus N.N. (2023) </a:t>
            </a:r>
            <a:r>
              <a:rPr lang="en-US"/>
              <a:t>10 Techniques to Solve Imbalanced Classes in Machine Learning, blog, </a:t>
            </a:r>
            <a:r>
              <a:rPr lang="de-DE"/>
              <a:t>https://www.analyticsvidhya.com/blog/2020/07/10-techniques-to-deal-with-class-imbalance-in-machine-learning/,</a:t>
            </a:r>
            <a:r>
              <a:rPr lang="de-DE" baseline="0"/>
              <a:t> </a:t>
            </a:r>
            <a:r>
              <a:rPr lang="de-DE"/>
              <a:t>abgerufen 20.07.2023.</a:t>
            </a:r>
          </a:p>
          <a:p>
            <a:r>
              <a:rPr lang="de-DE"/>
              <a:t>Abb. Unten rechts aus https://amueller.github.io/aml/05-advanced-topics/11-imbalanced-datasets.html</a:t>
            </a:r>
            <a:r>
              <a:rPr lang="de-DE" baseline="0"/>
              <a:t> </a:t>
            </a:r>
            <a:r>
              <a:rPr lang="de-DE"/>
              <a:t>,</a:t>
            </a:r>
            <a:r>
              <a:rPr lang="de-DE" baseline="0"/>
              <a:t> </a:t>
            </a:r>
            <a:r>
              <a:rPr lang="de-DE"/>
              <a:t>abgerufen 20.10.2024</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100</a:t>
            </a:fld>
            <a:endParaRPr lang="de-DE"/>
          </a:p>
        </p:txBody>
      </p:sp>
    </p:spTree>
    <p:extLst>
      <p:ext uri="{BB962C8B-B14F-4D97-AF65-F5344CB8AC3E}">
        <p14:creationId xmlns:p14="http://schemas.microsoft.com/office/powerpoint/2010/main" val="2829048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a:t>
            </a:r>
            <a:r>
              <a:rPr lang="de-DE" baseline="0"/>
              <a:t> aus https://www.labxchange.org/library/items/lb:LabXchange:46f64d7a:html:1, abgerufen 04.05.2023.</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9</a:t>
            </a:fld>
            <a:endParaRPr lang="de-DE"/>
          </a:p>
        </p:txBody>
      </p:sp>
    </p:spTree>
    <p:extLst>
      <p:ext uri="{BB962C8B-B14F-4D97-AF65-F5344CB8AC3E}">
        <p14:creationId xmlns:p14="http://schemas.microsoft.com/office/powerpoint/2010/main" val="34823477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Abbildung links ohne Entfernen,</a:t>
            </a:r>
            <a:r>
              <a:rPr lang="de-DE" baseline="0"/>
              <a:t> rechts nach Entfernen.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UnderSampler werden die Varianz der betroffenen</a:t>
            </a:r>
            <a:r>
              <a:rPr lang="de-DE" baseline="0"/>
              <a:t> Klasse vergößern. Weil für große Datenmenge die Variabilität abnimmt und die wirkliche Populationsvarianz erreicht wird.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UnderSampler werden ab</a:t>
            </a:r>
            <a:r>
              <a:rPr lang="de-DE" baseline="0"/>
              <a:t> Datenumfang &gt;</a:t>
            </a:r>
            <a:r>
              <a:rPr lang="de-DE"/>
              <a:t> 10000 empfohlen.</a:t>
            </a:r>
          </a:p>
        </p:txBody>
      </p:sp>
      <p:sp>
        <p:nvSpPr>
          <p:cNvPr id="4" name="Foliennummernplatzhalter 3"/>
          <p:cNvSpPr>
            <a:spLocks noGrp="1"/>
          </p:cNvSpPr>
          <p:nvPr>
            <p:ph type="sldNum" sz="quarter" idx="10"/>
          </p:nvPr>
        </p:nvSpPr>
        <p:spPr/>
        <p:txBody>
          <a:bodyPr/>
          <a:lstStyle/>
          <a:p>
            <a:fld id="{C46A34EA-5938-436D-8788-E6E8D1FD0DF7}" type="slidenum">
              <a:rPr lang="de-DE" smtClean="0"/>
              <a:t>101</a:t>
            </a:fld>
            <a:endParaRPr lang="de-DE"/>
          </a:p>
        </p:txBody>
      </p:sp>
    </p:spTree>
    <p:extLst>
      <p:ext uri="{BB962C8B-B14F-4D97-AF65-F5344CB8AC3E}">
        <p14:creationId xmlns:p14="http://schemas.microsoft.com/office/powerpoint/2010/main" val="1159657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de-DE" dirty="0"/>
              <a:t>Abb. aus https://machinelearningmastery.com/undersampling-algorithms-for-imbalanced-classification/, abgerufen 16.05.2023</a:t>
            </a:r>
          </a:p>
        </p:txBody>
      </p:sp>
      <p:sp>
        <p:nvSpPr>
          <p:cNvPr id="4" name="Foliennummernplatzhalter 3"/>
          <p:cNvSpPr>
            <a:spLocks noGrp="1"/>
          </p:cNvSpPr>
          <p:nvPr>
            <p:ph type="sldNum" sz="quarter" idx="10"/>
          </p:nvPr>
        </p:nvSpPr>
        <p:spPr/>
        <p:txBody>
          <a:bodyPr/>
          <a:lstStyle/>
          <a:p>
            <a:fld id="{C46A34EA-5938-436D-8788-E6E8D1FD0DF7}" type="slidenum">
              <a:rPr lang="de-DE" smtClean="0"/>
              <a:t>102</a:t>
            </a:fld>
            <a:endParaRPr lang="de-DE"/>
          </a:p>
        </p:txBody>
      </p:sp>
    </p:spTree>
    <p:extLst>
      <p:ext uri="{BB962C8B-B14F-4D97-AF65-F5344CB8AC3E}">
        <p14:creationId xmlns:p14="http://schemas.microsoft.com/office/powerpoint/2010/main" val="12135398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Tomek Links räumen</a:t>
            </a:r>
            <a:r>
              <a:rPr lang="de-DE" baseline="0"/>
              <a:t> entlang der Entscheidungsgrenze auf.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Kombination von random oversampling mit anschließenden</a:t>
            </a:r>
            <a:r>
              <a:rPr lang="de-DE" baseline="0"/>
              <a:t> Cleaning durch </a:t>
            </a:r>
            <a:r>
              <a:rPr lang="de-DE"/>
              <a:t>Tomek Links.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endParaRPr lang="de-DE"/>
          </a:p>
          <a:p>
            <a:endParaRPr lang="de-DE"/>
          </a:p>
          <a:p>
            <a:r>
              <a:rPr lang="de-DE"/>
              <a:t>Abb. Aus N.N. (2023) </a:t>
            </a:r>
            <a:r>
              <a:rPr lang="en-US"/>
              <a:t>10 Techniques to Solve Imbalanced Classes in Machine Learning, blog, </a:t>
            </a:r>
            <a:r>
              <a:rPr lang="de-DE"/>
              <a:t>https://www.analyticsvidhya.com/blog/2020/07/10-techniques-to-deal-with-class-imbalance-in-machine-learning/,</a:t>
            </a:r>
            <a:r>
              <a:rPr lang="de-DE" baseline="0"/>
              <a:t> </a:t>
            </a:r>
            <a:r>
              <a:rPr lang="de-DE"/>
              <a:t>abgerufen 20.07.2023</a:t>
            </a:r>
          </a:p>
        </p:txBody>
      </p:sp>
      <p:sp>
        <p:nvSpPr>
          <p:cNvPr id="4" name="Foliennummernplatzhalter 3"/>
          <p:cNvSpPr>
            <a:spLocks noGrp="1"/>
          </p:cNvSpPr>
          <p:nvPr>
            <p:ph type="sldNum" sz="quarter" idx="10"/>
          </p:nvPr>
        </p:nvSpPr>
        <p:spPr/>
        <p:txBody>
          <a:bodyPr/>
          <a:lstStyle/>
          <a:p>
            <a:fld id="{C46A34EA-5938-436D-8788-E6E8D1FD0DF7}" type="slidenum">
              <a:rPr lang="de-DE" smtClean="0"/>
              <a:t>103</a:t>
            </a:fld>
            <a:endParaRPr lang="de-DE"/>
          </a:p>
        </p:txBody>
      </p:sp>
    </p:spTree>
    <p:extLst>
      <p:ext uri="{BB962C8B-B14F-4D97-AF65-F5344CB8AC3E}">
        <p14:creationId xmlns:p14="http://schemas.microsoft.com/office/powerpoint/2010/main" val="30218297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Balancierung nur auf den Trainingsdaten. Train/test contamination als Form des Data Leakage.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Oversampling von Bildern arbeitet mit Translationen, Skalierungen und Farbauszügen.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Vertiefung siehe stats.stackexchange.com/questions/247871/what-is-the-root-cause-of-the-class-imbalance-problem, abgerufen 15.09.2024.</a:t>
            </a:r>
            <a:endParaRPr lang="de-DE" dirty="0"/>
          </a:p>
        </p:txBody>
      </p:sp>
      <p:sp>
        <p:nvSpPr>
          <p:cNvPr id="4" name="Foliennummernplatzhalter 3"/>
          <p:cNvSpPr>
            <a:spLocks noGrp="1"/>
          </p:cNvSpPr>
          <p:nvPr>
            <p:ph type="sldNum" sz="quarter" idx="10"/>
          </p:nvPr>
        </p:nvSpPr>
        <p:spPr/>
        <p:txBody>
          <a:bodyPr/>
          <a:lstStyle/>
          <a:p>
            <a:fld id="{C46A34EA-5938-436D-8788-E6E8D1FD0DF7}" type="slidenum">
              <a:rPr lang="de-DE" smtClean="0"/>
              <a:t>104</a:t>
            </a:fld>
            <a:endParaRPr lang="de-DE"/>
          </a:p>
        </p:txBody>
      </p:sp>
    </p:spTree>
    <p:extLst>
      <p:ext uri="{BB962C8B-B14F-4D97-AF65-F5344CB8AC3E}">
        <p14:creationId xmlns:p14="http://schemas.microsoft.com/office/powerpoint/2010/main" val="12714050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r>
              <a:rPr lang="en-US">
                <a:hlinkClick r:id="rId3"/>
              </a:rPr>
              <a:t>Dimensionality Reduction with Neighborhood Components Analysis — scikit-learn 1.6.1 documentation</a:t>
            </a:r>
            <a:r>
              <a:rPr lang="en-US"/>
              <a:t> Beispiel 8x8 MNIST Zifferndatensatz. Gute Trennung auch bei NCA</a:t>
            </a:r>
            <a:endParaRPr lang="de-DE"/>
          </a:p>
        </p:txBody>
      </p:sp>
      <p:sp>
        <p:nvSpPr>
          <p:cNvPr id="4" name="Foliennummernplatzhalter 3"/>
          <p:cNvSpPr>
            <a:spLocks noGrp="1"/>
          </p:cNvSpPr>
          <p:nvPr>
            <p:ph type="sldNum" sz="quarter" idx="5"/>
          </p:nvPr>
        </p:nvSpPr>
        <p:spPr/>
        <p:txBody>
          <a:bodyPr/>
          <a:lstStyle/>
          <a:p>
            <a:fld id="{C46A34EA-5938-436D-8788-E6E8D1FD0DF7}" type="slidenum">
              <a:rPr lang="de-DE" smtClean="0"/>
              <a:t>105</a:t>
            </a:fld>
            <a:endParaRPr lang="de-DE"/>
          </a:p>
        </p:txBody>
      </p:sp>
    </p:spTree>
    <p:extLst>
      <p:ext uri="{BB962C8B-B14F-4D97-AF65-F5344CB8AC3E}">
        <p14:creationId xmlns:p14="http://schemas.microsoft.com/office/powerpoint/2010/main" val="1709790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Hier werden nur metrische Variablen behandelt.</a:t>
            </a:r>
          </a:p>
          <a:p>
            <a:pPr marL="0" marR="0" indent="0" algn="l" defTabSz="914400" rtl="0" eaLnBrk="1" fontAlgn="auto" latinLnBrk="0" hangingPunct="1">
              <a:lnSpc>
                <a:spcPct val="100000"/>
              </a:lnSpc>
              <a:spcBef>
                <a:spcPts val="0"/>
              </a:spcBef>
              <a:spcAft>
                <a:spcPts val="0"/>
              </a:spcAft>
              <a:buClrTx/>
              <a:buSzTx/>
              <a:buFontTx/>
              <a:buNone/>
              <a:tabLst/>
              <a:defRPr/>
            </a:pPr>
            <a:endParaRPr lang="de-DE"/>
          </a:p>
          <a:p>
            <a:pPr marL="0" marR="0" indent="0" algn="l" defTabSz="914400" rtl="0" eaLnBrk="1" fontAlgn="auto" latinLnBrk="0" hangingPunct="1">
              <a:lnSpc>
                <a:spcPct val="100000"/>
              </a:lnSpc>
              <a:spcBef>
                <a:spcPts val="0"/>
              </a:spcBef>
              <a:spcAft>
                <a:spcPts val="0"/>
              </a:spcAft>
              <a:buClrTx/>
              <a:buSzTx/>
              <a:buFontTx/>
              <a:buNone/>
              <a:tabLst/>
              <a:defRPr/>
            </a:pPr>
            <a:r>
              <a:rPr lang="de-DE"/>
              <a:t>Abbildungen von</a:t>
            </a:r>
            <a:r>
              <a:rPr lang="de-DE" baseline="0"/>
              <a:t> www.bachelorprint.de/statistik/regression/, abgerufen 23.07.2024</a:t>
            </a:r>
            <a:endParaRPr lang="de-DE"/>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110</a:t>
            </a:fld>
            <a:endParaRPr lang="de-DE"/>
          </a:p>
        </p:txBody>
      </p:sp>
    </p:spTree>
    <p:extLst>
      <p:ext uri="{BB962C8B-B14F-4D97-AF65-F5344CB8AC3E}">
        <p14:creationId xmlns:p14="http://schemas.microsoft.com/office/powerpoint/2010/main" val="19884805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Varianz = Quadrierte Abstände in der häufigsten Form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Die Summe der blauen Abweichungsquadrate ist die totale Quadratsumme (Bezug ist der Mittelwert) und die Summe der roten Abweichungsquadrate ist die Residuenquadratsumme (Bezug ist die Regressionsgerade). </a:t>
            </a:r>
          </a:p>
          <a:p>
            <a:endParaRPr lang="de-DE"/>
          </a:p>
          <a:p>
            <a:r>
              <a:rPr lang="de-DE"/>
              <a:t>Abbildung von https://de.wikipedia.org/wiki/Residuenquadratsumme, abgerufen 04.06.2024.</a:t>
            </a:r>
          </a:p>
          <a:p>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111</a:t>
            </a:fld>
            <a:endParaRPr lang="de-DE"/>
          </a:p>
        </p:txBody>
      </p:sp>
    </p:spTree>
    <p:extLst>
      <p:ext uri="{BB962C8B-B14F-4D97-AF65-F5344CB8AC3E}">
        <p14:creationId xmlns:p14="http://schemas.microsoft.com/office/powerpoint/2010/main" val="25323660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Abbildung mit 1 (bivariater Fall) und 2 (multivariat) erklärenden Variablen</a:t>
            </a:r>
          </a:p>
          <a:p>
            <a:pPr marL="171450" indent="-171450">
              <a:buFont typeface="Arial" panose="020B0604020202020204" pitchFamily="34" charset="0"/>
              <a:buChar char="•"/>
            </a:pPr>
            <a:r>
              <a:rPr lang="de-DE"/>
              <a:t>Hier nur lineare Regression, keine der Variante</a:t>
            </a:r>
            <a:r>
              <a:rPr lang="de-DE" baseline="0"/>
              <a:t> wie höhere Polynomgrade, logistische R., symbolische R. isotonische R., Quantilsregression, Multivariate Adaptive Regression Splines (MARS).</a:t>
            </a:r>
            <a:endParaRPr lang="de-DE"/>
          </a:p>
          <a:p>
            <a:endParaRPr lang="de-DE"/>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112</a:t>
            </a:fld>
            <a:endParaRPr lang="de-DE"/>
          </a:p>
        </p:txBody>
      </p:sp>
    </p:spTree>
    <p:extLst>
      <p:ext uri="{BB962C8B-B14F-4D97-AF65-F5344CB8AC3E}">
        <p14:creationId xmlns:p14="http://schemas.microsoft.com/office/powerpoint/2010/main" val="25033626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725" y="712788"/>
            <a:ext cx="6615113" cy="372110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Ideal passt das betriebswirtschaftliche Modell zu einer einfachen Mathematik. Andere</a:t>
            </a:r>
            <a:r>
              <a:rPr lang="de-DE" baseline="0"/>
              <a:t> Verfahren der Immobilienbewertung, wie </a:t>
            </a:r>
            <a:r>
              <a:rPr lang="de-DE"/>
              <a:t>Sachwertverfahren, Vergleichswertverfahren und Ertragswertverfahren,</a:t>
            </a:r>
            <a:r>
              <a:rPr lang="de-DE" baseline="0"/>
              <a:t> werden hier nicht betrachtet.</a:t>
            </a:r>
            <a:endParaRPr lang="de-DE"/>
          </a:p>
          <a:p>
            <a:pPr marL="171450" indent="-171450">
              <a:buFont typeface="Arial" panose="020B0604020202020204" pitchFamily="34" charset="0"/>
              <a:buChar char="•"/>
            </a:pPr>
            <a:r>
              <a:rPr lang="de-DE"/>
              <a:t>Epsilon </a:t>
            </a:r>
            <a:r>
              <a:rPr lang="de-DE" dirty="0"/>
              <a:t>ist ein</a:t>
            </a:r>
            <a:r>
              <a:rPr lang="de-DE" baseline="0" dirty="0"/>
              <a:t> Fehlerterm (</a:t>
            </a:r>
            <a:r>
              <a:rPr lang="de-DE" baseline="0" dirty="0" err="1"/>
              <a:t>error</a:t>
            </a:r>
            <a:r>
              <a:rPr lang="de-DE" baseline="0" dirty="0"/>
              <a:t>), der sich aus Varianz und Bias zusammensetzt, also den nicht durch die Variablen und lineare </a:t>
            </a:r>
            <a:r>
              <a:rPr lang="de-DE" baseline="0"/>
              <a:t>Regression erklärbaren </a:t>
            </a:r>
            <a:r>
              <a:rPr lang="de-DE" baseline="0" dirty="0"/>
              <a:t>Modellanteil.</a:t>
            </a:r>
            <a:endParaRPr lang="de-DE" dirty="0"/>
          </a:p>
          <a:p>
            <a:endParaRPr lang="de-DE" dirty="0"/>
          </a:p>
          <a:p>
            <a:r>
              <a:rPr lang="de-DE" dirty="0"/>
              <a:t>Nach https://www.realtalk.immo/hedonische-preismodelle-in-der-immobilienwirtschaft-die-zukunft-der-immobilienanalyse/, abgerufen 23.05.2023.</a:t>
            </a:r>
          </a:p>
        </p:txBody>
      </p:sp>
      <p:sp>
        <p:nvSpPr>
          <p:cNvPr id="4" name="Foliennummernplatzhalter 3"/>
          <p:cNvSpPr>
            <a:spLocks noGrp="1"/>
          </p:cNvSpPr>
          <p:nvPr>
            <p:ph type="sldNum" sz="quarter" idx="10"/>
          </p:nvPr>
        </p:nvSpPr>
        <p:spPr/>
        <p:txBody>
          <a:bodyPr/>
          <a:lstStyle/>
          <a:p>
            <a:fld id="{C46A34EA-5938-436D-8788-E6E8D1FD0DF7}" type="slidenum">
              <a:rPr lang="de-DE" smtClean="0"/>
              <a:t>113</a:t>
            </a:fld>
            <a:endParaRPr lang="de-DE"/>
          </a:p>
        </p:txBody>
      </p:sp>
    </p:spTree>
    <p:extLst>
      <p:ext uri="{BB962C8B-B14F-4D97-AF65-F5344CB8AC3E}">
        <p14:creationId xmlns:p14="http://schemas.microsoft.com/office/powerpoint/2010/main" val="2588817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Überblick, was lineare(!) Regression kann (</a:t>
            </a:r>
            <a:r>
              <a:rPr lang="de-DE"/>
              <a:t>1-unit-change,</a:t>
            </a:r>
            <a:r>
              <a:rPr lang="de-DE" baseline="0"/>
              <a:t> erklärte Varianz) </a:t>
            </a: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und wo Tücken (Skalierung, Multikollinearität, Normalverteilung der Varianzen) sind.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rPr>
              <a:t>Gr Liv Area (Continuous): Above grade (ground) living area square feet, Wohnzimmer.</a:t>
            </a:r>
            <a:endParaRPr lang="de-DE"/>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Regressionskoeffizienten haben diese Aussage nur für nicht standardisierte</a:t>
            </a:r>
            <a:r>
              <a:rPr lang="de-DE" baseline="0"/>
              <a:t> oder transformierte Daten!</a:t>
            </a:r>
            <a:endParaRPr lang="de-DE" sz="900" kern="1200" baseline="0">
              <a:solidFill>
                <a:schemeClr val="tx1"/>
              </a:solidFill>
              <a:effectLst/>
              <a:latin typeface="Arial" panose="020B0604020202020204" pitchFamily="34" charset="0"/>
              <a:ea typeface="Cambria" panose="02040503050406030204" pitchFamily="18" charset="0"/>
              <a:cs typeface="Arial" panose="020B0604020202020204" pitchFamily="34" charset="0"/>
            </a:endParaRPr>
          </a:p>
          <a:p>
            <a:pPr marL="171450" indent="-171450">
              <a:buFont typeface="Arial" panose="020B0604020202020204" pitchFamily="34" charset="0"/>
              <a:buChar char="•"/>
            </a:pPr>
            <a:r>
              <a:rPr lang="en-US"/>
              <a:t>Pearson’s Korrelationskoeffizient zwischen Gr Liv Area und SalePrice beträgt 0.72.</a:t>
            </a:r>
          </a:p>
          <a:p>
            <a:endParaRPr lang="de-DE"/>
          </a:p>
          <a:p>
            <a:r>
              <a:rPr lang="de-DE"/>
              <a:t>Abb. aus https://help.sap.com/doc/saphelp_nw75/7.5.5/de-DE/b9/871a624f3b4d56882fea6ca75a1429/content.htm?no_cache=true,</a:t>
            </a:r>
            <a:r>
              <a:rPr lang="de-DE" baseline="0"/>
              <a:t> abgerufen 23.08.2023</a:t>
            </a:r>
            <a:endParaRPr lang="de-DE"/>
          </a:p>
        </p:txBody>
      </p:sp>
      <p:sp>
        <p:nvSpPr>
          <p:cNvPr id="4" name="Foliennummernplatzhalter 3"/>
          <p:cNvSpPr>
            <a:spLocks noGrp="1"/>
          </p:cNvSpPr>
          <p:nvPr>
            <p:ph type="sldNum" sz="quarter" idx="10"/>
          </p:nvPr>
        </p:nvSpPr>
        <p:spPr/>
        <p:txBody>
          <a:bodyPr/>
          <a:lstStyle/>
          <a:p>
            <a:fld id="{C46A34EA-5938-436D-8788-E6E8D1FD0DF7}" type="slidenum">
              <a:rPr lang="de-DE" smtClean="0"/>
              <a:t>114</a:t>
            </a:fld>
            <a:endParaRPr lang="de-DE"/>
          </a:p>
        </p:txBody>
      </p:sp>
    </p:spTree>
    <p:extLst>
      <p:ext uri="{BB962C8B-B14F-4D97-AF65-F5344CB8AC3E}">
        <p14:creationId xmlns:p14="http://schemas.microsoft.com/office/powerpoint/2010/main" val="881812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Leer">
    <p:spTree>
      <p:nvGrpSpPr>
        <p:cNvPr id="1" name=""/>
        <p:cNvGrpSpPr/>
        <p:nvPr/>
      </p:nvGrpSpPr>
      <p:grpSpPr>
        <a:xfrm>
          <a:off x="0" y="0"/>
          <a:ext cx="0" cy="0"/>
          <a:chOff x="0" y="0"/>
          <a:chExt cx="0" cy="0"/>
        </a:xfrm>
      </p:grpSpPr>
      <p:sp>
        <p:nvSpPr>
          <p:cNvPr id="19"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
        <p:nvSpPr>
          <p:cNvPr id="3" name="Textplatzhalter 2"/>
          <p:cNvSpPr>
            <a:spLocks noGrp="1"/>
          </p:cNvSpPr>
          <p:nvPr>
            <p:ph type="body" sz="quarter" idx="11"/>
          </p:nvPr>
        </p:nvSpPr>
        <p:spPr>
          <a:xfrm>
            <a:off x="360363" y="792163"/>
            <a:ext cx="10729912" cy="5327650"/>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576072" indent="0">
              <a:buNone/>
              <a:defRPr sz="1600">
                <a:latin typeface="Arial" panose="020B0604020202020204" pitchFamily="34" charset="0"/>
                <a:cs typeface="Arial" panose="020B0604020202020204" pitchFamily="34" charset="0"/>
              </a:defRPr>
            </a:lvl2pPr>
            <a:lvl3pPr marL="1152144" indent="0">
              <a:buNone/>
              <a:defRPr sz="1600">
                <a:latin typeface="Arial" panose="020B0604020202020204" pitchFamily="34" charset="0"/>
                <a:cs typeface="Arial" panose="020B0604020202020204" pitchFamily="34" charset="0"/>
              </a:defRPr>
            </a:lvl3pPr>
            <a:lvl4pPr marL="1728216" indent="0">
              <a:buNone/>
              <a:defRPr sz="1600">
                <a:latin typeface="Arial" panose="020B0604020202020204" pitchFamily="34" charset="0"/>
                <a:cs typeface="Arial" panose="020B0604020202020204" pitchFamily="34" charset="0"/>
              </a:defRPr>
            </a:lvl4pPr>
            <a:lvl5pPr marL="2304288" indent="0">
              <a:buNone/>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62688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extbox">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288429" y="791815"/>
            <a:ext cx="10945216" cy="5112568"/>
          </a:xfrm>
          <a:prstGeom prst="rect">
            <a:avLst/>
          </a:prstGeom>
          <a:ln>
            <a:solidFill>
              <a:schemeClr val="tx1"/>
            </a:solidFill>
          </a:ln>
        </p:spPr>
        <p:txBody>
          <a:bodyPr lIns="115214" tIns="57607" rIns="115214" bIns="57607"/>
          <a:lstStyle>
            <a:lvl1pPr marL="0" indent="0" algn="l">
              <a:buNone/>
              <a:defRPr sz="1600" baseline="0">
                <a:solidFill>
                  <a:schemeClr val="tx1"/>
                </a:solidFill>
                <a:latin typeface="Arial" panose="020B0604020202020204" pitchFamily="34" charset="0"/>
                <a:cs typeface="Arial" panose="020B0604020202020204" pitchFamily="34" charset="0"/>
              </a:defRPr>
            </a:lvl1pPr>
            <a:lvl2pPr marL="576072" indent="0" algn="ctr">
              <a:buNone/>
              <a:defRPr>
                <a:solidFill>
                  <a:schemeClr val="tx1">
                    <a:tint val="75000"/>
                  </a:schemeClr>
                </a:solidFill>
              </a:defRPr>
            </a:lvl2pPr>
            <a:lvl3pPr marL="1152144" indent="0" algn="ctr">
              <a:buNone/>
              <a:defRPr>
                <a:solidFill>
                  <a:schemeClr val="tx1">
                    <a:tint val="75000"/>
                  </a:schemeClr>
                </a:solidFill>
              </a:defRPr>
            </a:lvl3pPr>
            <a:lvl4pPr marL="1728216" indent="0" algn="ctr">
              <a:buNone/>
              <a:defRPr>
                <a:solidFill>
                  <a:schemeClr val="tx1">
                    <a:tint val="75000"/>
                  </a:schemeClr>
                </a:solidFill>
              </a:defRPr>
            </a:lvl4pPr>
            <a:lvl5pPr marL="2304288" indent="0" algn="ctr">
              <a:buNone/>
              <a:defRPr>
                <a:solidFill>
                  <a:schemeClr val="tx1">
                    <a:tint val="75000"/>
                  </a:schemeClr>
                </a:solidFill>
              </a:defRPr>
            </a:lvl5pPr>
            <a:lvl6pPr marL="2880360" indent="0" algn="ctr">
              <a:buNone/>
              <a:defRPr>
                <a:solidFill>
                  <a:schemeClr val="tx1">
                    <a:tint val="75000"/>
                  </a:schemeClr>
                </a:solidFill>
              </a:defRPr>
            </a:lvl6pPr>
            <a:lvl7pPr marL="3456432" indent="0" algn="ctr">
              <a:buNone/>
              <a:defRPr>
                <a:solidFill>
                  <a:schemeClr val="tx1">
                    <a:tint val="75000"/>
                  </a:schemeClr>
                </a:solidFill>
              </a:defRPr>
            </a:lvl7pPr>
            <a:lvl8pPr marL="4032504" indent="0" algn="ctr">
              <a:buNone/>
              <a:defRPr>
                <a:solidFill>
                  <a:schemeClr val="tx1">
                    <a:tint val="75000"/>
                  </a:schemeClr>
                </a:solidFill>
              </a:defRPr>
            </a:lvl8pPr>
            <a:lvl9pPr marL="4608576" indent="0" algn="ctr">
              <a:buNone/>
              <a:defRPr>
                <a:solidFill>
                  <a:schemeClr val="tx1">
                    <a:tint val="75000"/>
                  </a:schemeClr>
                </a:solidFill>
              </a:defRPr>
            </a:lvl9pPr>
          </a:lstStyle>
          <a:p>
            <a:r>
              <a:rPr lang="de-DE" dirty="0"/>
              <a:t>Formatvorlage des Untertitelmasters durch Klicken bearbeiten</a:t>
            </a:r>
          </a:p>
        </p:txBody>
      </p:sp>
      <p:sp>
        <p:nvSpPr>
          <p:cNvPr id="7"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Tree>
    <p:extLst>
      <p:ext uri="{BB962C8B-B14F-4D97-AF65-F5344CB8AC3E}">
        <p14:creationId xmlns:p14="http://schemas.microsoft.com/office/powerpoint/2010/main" val="28029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Übung">
    <p:bg>
      <p:bgPr>
        <a:solidFill>
          <a:schemeClr val="bg2">
            <a:lumMod val="75000"/>
            <a:alpha val="43000"/>
          </a:schemeClr>
        </a:solidFill>
        <a:effectLst/>
      </p:bgPr>
    </p:bg>
    <p:spTree>
      <p:nvGrpSpPr>
        <p:cNvPr id="1" name=""/>
        <p:cNvGrpSpPr/>
        <p:nvPr/>
      </p:nvGrpSpPr>
      <p:grpSpPr>
        <a:xfrm>
          <a:off x="0" y="0"/>
          <a:ext cx="0" cy="0"/>
          <a:chOff x="0" y="0"/>
          <a:chExt cx="0" cy="0"/>
        </a:xfrm>
      </p:grpSpPr>
      <p:sp>
        <p:nvSpPr>
          <p:cNvPr id="3" name="Textplatzhalter 18"/>
          <p:cNvSpPr>
            <a:spLocks noGrp="1"/>
          </p:cNvSpPr>
          <p:nvPr>
            <p:ph type="body" sz="quarter" idx="10"/>
          </p:nvPr>
        </p:nvSpPr>
        <p:spPr>
          <a:xfrm>
            <a:off x="360363" y="215900"/>
            <a:ext cx="9217025" cy="287338"/>
          </a:xfrm>
          <a:prstGeom prst="rect">
            <a:avLst/>
          </a:prstGeom>
        </p:spPr>
        <p:txBody>
          <a:bodyPr/>
          <a:lstStyle>
            <a:lvl1pPr marL="0" indent="0">
              <a:buNone/>
              <a:defRPr sz="1800">
                <a:latin typeface="Arial" panose="020B0604020202020204" pitchFamily="34" charset="0"/>
                <a:cs typeface="Arial" panose="020B0604020202020204" pitchFamily="34" charset="0"/>
              </a:defRPr>
            </a:lvl1pPr>
          </a:lstStyle>
          <a:p>
            <a:pPr lvl="0"/>
            <a:r>
              <a:rPr lang="de-DE" dirty="0"/>
              <a:t>Textmasterformat bearbeiten</a:t>
            </a:r>
          </a:p>
        </p:txBody>
      </p:sp>
      <p:sp>
        <p:nvSpPr>
          <p:cNvPr id="6" name="Textplatzhalter 5"/>
          <p:cNvSpPr>
            <a:spLocks noGrp="1"/>
          </p:cNvSpPr>
          <p:nvPr>
            <p:ph type="body" sz="quarter" idx="11"/>
          </p:nvPr>
        </p:nvSpPr>
        <p:spPr>
          <a:xfrm>
            <a:off x="360363" y="647700"/>
            <a:ext cx="10801350" cy="5472113"/>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576072" indent="0">
              <a:buNone/>
              <a:defRPr sz="1400">
                <a:latin typeface="Arial" panose="020B0604020202020204" pitchFamily="34" charset="0"/>
                <a:cs typeface="Arial" panose="020B0604020202020204" pitchFamily="34" charset="0"/>
              </a:defRPr>
            </a:lvl2pPr>
            <a:lvl3pPr marL="1152144" indent="0">
              <a:buNone/>
              <a:defRPr sz="1400">
                <a:latin typeface="Arial" panose="020B0604020202020204" pitchFamily="34" charset="0"/>
                <a:cs typeface="Arial" panose="020B0604020202020204" pitchFamily="34" charset="0"/>
              </a:defRPr>
            </a:lvl3pPr>
            <a:lvl4pPr marL="1728216" indent="0">
              <a:buNone/>
              <a:defRPr sz="1400">
                <a:latin typeface="Arial" panose="020B0604020202020204" pitchFamily="34" charset="0"/>
                <a:cs typeface="Arial" panose="020B0604020202020204" pitchFamily="34" charset="0"/>
              </a:defRPr>
            </a:lvl4pPr>
            <a:lvl5pPr marL="2304288" indent="0">
              <a:buNone/>
              <a:defRPr sz="14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023111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feld 7"/>
          <p:cNvSpPr txBox="1"/>
          <p:nvPr/>
        </p:nvSpPr>
        <p:spPr>
          <a:xfrm>
            <a:off x="8920181" y="6145996"/>
            <a:ext cx="2304256" cy="285616"/>
          </a:xfrm>
          <a:prstGeom prst="rect">
            <a:avLst/>
          </a:prstGeom>
          <a:noFill/>
        </p:spPr>
        <p:txBody>
          <a:bodyPr wrap="square" lIns="115214" tIns="57607" rIns="115214" bIns="57607" rtlCol="0">
            <a:spAutoFit/>
          </a:bodyPr>
          <a:lstStyle/>
          <a:p>
            <a:pPr algn="r"/>
            <a:r>
              <a:rPr lang="de-DE" sz="1100"/>
              <a:t>Seminar MLDL</a:t>
            </a:r>
            <a:endParaRPr lang="de-DE" sz="1100" dirty="0"/>
          </a:p>
        </p:txBody>
      </p:sp>
      <p:sp>
        <p:nvSpPr>
          <p:cNvPr id="9" name="Textfeld 8"/>
          <p:cNvSpPr txBox="1"/>
          <p:nvPr/>
        </p:nvSpPr>
        <p:spPr>
          <a:xfrm>
            <a:off x="226198" y="6145996"/>
            <a:ext cx="5897780" cy="290820"/>
          </a:xfrm>
          <a:prstGeom prst="rect">
            <a:avLst/>
          </a:prstGeom>
          <a:noFill/>
        </p:spPr>
        <p:txBody>
          <a:bodyPr wrap="square" lIns="115214" tIns="57607" rIns="115214" bIns="57607" rtlCol="0">
            <a:spAutoFit/>
          </a:bodyPr>
          <a:lstStyle/>
          <a:p>
            <a:fld id="{0E2C8BD4-9C0E-4FDD-8B53-3188E0F9B571}" type="slidenum">
              <a:rPr lang="de-DE" sz="1100" smtClean="0"/>
              <a:t>‹Nr.›</a:t>
            </a:fld>
            <a:endParaRPr lang="de-DE" sz="1100" dirty="0"/>
          </a:p>
        </p:txBody>
      </p:sp>
      <p:cxnSp>
        <p:nvCxnSpPr>
          <p:cNvPr id="10" name="Gerade Verbindung 9"/>
          <p:cNvCxnSpPr/>
          <p:nvPr/>
        </p:nvCxnSpPr>
        <p:spPr>
          <a:xfrm>
            <a:off x="316933" y="586493"/>
            <a:ext cx="108882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p:cNvSpPr txBox="1"/>
          <p:nvPr userDrawn="1"/>
        </p:nvSpPr>
        <p:spPr>
          <a:xfrm rot="16200000">
            <a:off x="-814673" y="5190398"/>
            <a:ext cx="1906035" cy="276999"/>
          </a:xfrm>
          <a:prstGeom prst="rect">
            <a:avLst/>
          </a:prstGeom>
          <a:noFill/>
        </p:spPr>
        <p:txBody>
          <a:bodyPr wrap="none" rtlCol="0">
            <a:spAutoFit/>
          </a:bodyPr>
          <a:lstStyle/>
          <a:p>
            <a:r>
              <a:rPr lang="de-DE" sz="1200" b="0">
                <a:latin typeface="Calibri" panose="020F0502020204030204" pitchFamily="34" charset="0"/>
                <a:cs typeface="Calibri" panose="020F0502020204030204" pitchFamily="34" charset="0"/>
              </a:rPr>
              <a:t>2025 Willi Hahn, MIT Lizenz</a:t>
            </a:r>
            <a:endParaRPr lang="de-DE" sz="12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142348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Lst>
  <p:txStyles>
    <p:titleStyle>
      <a:lvl1pPr algn="ctr" defTabSz="1152144" rtl="0" eaLnBrk="1" latinLnBrk="0" hangingPunct="1">
        <a:spcBef>
          <a:spcPct val="0"/>
        </a:spcBef>
        <a:buNone/>
        <a:defRPr sz="5500" kern="1200">
          <a:solidFill>
            <a:schemeClr val="tx1"/>
          </a:solidFill>
          <a:latin typeface="+mj-lt"/>
          <a:ea typeface="+mj-ea"/>
          <a:cs typeface="+mj-cs"/>
        </a:defRPr>
      </a:lvl1pPr>
    </p:titleStyle>
    <p:bodyStyle>
      <a:lvl1pPr marL="432054" indent="-432054" algn="l" defTabSz="1152144"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6117" indent="-360045" algn="l" defTabSz="1152144"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40180" indent="-288036" algn="l" defTabSz="1152144"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625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92324"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de-DE"/>
      </a:defPPr>
      <a:lvl1pPr marL="0" algn="l" defTabSz="1152144" rtl="0" eaLnBrk="1" latinLnBrk="0" hangingPunct="1">
        <a:defRPr sz="2300" kern="1200">
          <a:solidFill>
            <a:schemeClr val="tx1"/>
          </a:solidFill>
          <a:latin typeface="+mn-lt"/>
          <a:ea typeface="+mn-ea"/>
          <a:cs typeface="+mn-cs"/>
        </a:defRPr>
      </a:lvl1pPr>
      <a:lvl2pPr marL="576072" algn="l" defTabSz="1152144" rtl="0" eaLnBrk="1" latinLnBrk="0" hangingPunct="1">
        <a:defRPr sz="2300" kern="1200">
          <a:solidFill>
            <a:schemeClr val="tx1"/>
          </a:solidFill>
          <a:latin typeface="+mn-lt"/>
          <a:ea typeface="+mn-ea"/>
          <a:cs typeface="+mn-cs"/>
        </a:defRPr>
      </a:lvl2pPr>
      <a:lvl3pPr marL="1152144" algn="l" defTabSz="1152144" rtl="0" eaLnBrk="1" latinLnBrk="0" hangingPunct="1">
        <a:defRPr sz="2300" kern="1200">
          <a:solidFill>
            <a:schemeClr val="tx1"/>
          </a:solidFill>
          <a:latin typeface="+mn-lt"/>
          <a:ea typeface="+mn-ea"/>
          <a:cs typeface="+mn-cs"/>
        </a:defRPr>
      </a:lvl3pPr>
      <a:lvl4pPr marL="1728216" algn="l" defTabSz="1152144" rtl="0" eaLnBrk="1" latinLnBrk="0" hangingPunct="1">
        <a:defRPr sz="2300" kern="1200">
          <a:solidFill>
            <a:schemeClr val="tx1"/>
          </a:solidFill>
          <a:latin typeface="+mn-lt"/>
          <a:ea typeface="+mn-ea"/>
          <a:cs typeface="+mn-cs"/>
        </a:defRPr>
      </a:lvl4pPr>
      <a:lvl5pPr marL="2304288" algn="l" defTabSz="1152144" rtl="0" eaLnBrk="1" latinLnBrk="0" hangingPunct="1">
        <a:defRPr sz="2300" kern="1200">
          <a:solidFill>
            <a:schemeClr val="tx1"/>
          </a:solidFill>
          <a:latin typeface="+mn-lt"/>
          <a:ea typeface="+mn-ea"/>
          <a:cs typeface="+mn-cs"/>
        </a:defRPr>
      </a:lvl5pPr>
      <a:lvl6pPr marL="2880360" algn="l" defTabSz="1152144" rtl="0" eaLnBrk="1" latinLnBrk="0" hangingPunct="1">
        <a:defRPr sz="2300" kern="1200">
          <a:solidFill>
            <a:schemeClr val="tx1"/>
          </a:solidFill>
          <a:latin typeface="+mn-lt"/>
          <a:ea typeface="+mn-ea"/>
          <a:cs typeface="+mn-cs"/>
        </a:defRPr>
      </a:lvl6pPr>
      <a:lvl7pPr marL="3456432" algn="l" defTabSz="1152144" rtl="0" eaLnBrk="1" latinLnBrk="0" hangingPunct="1">
        <a:defRPr sz="2300" kern="1200">
          <a:solidFill>
            <a:schemeClr val="tx1"/>
          </a:solidFill>
          <a:latin typeface="+mn-lt"/>
          <a:ea typeface="+mn-ea"/>
          <a:cs typeface="+mn-cs"/>
        </a:defRPr>
      </a:lvl7pPr>
      <a:lvl8pPr marL="4032504" algn="l" defTabSz="1152144" rtl="0" eaLnBrk="1" latinLnBrk="0" hangingPunct="1">
        <a:defRPr sz="2300" kern="1200">
          <a:solidFill>
            <a:schemeClr val="tx1"/>
          </a:solidFill>
          <a:latin typeface="+mn-lt"/>
          <a:ea typeface="+mn-ea"/>
          <a:cs typeface="+mn-cs"/>
        </a:defRPr>
      </a:lvl8pPr>
      <a:lvl9pPr marL="4608576" algn="l" defTabSz="1152144"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0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10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1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158.png"/><Relationship Id="rId4" Type="http://schemas.openxmlformats.org/officeDocument/2006/relationships/image" Target="../media/image157.png"/></Relationships>
</file>

<file path=ppt/slides/_rels/slide1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1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1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164.jpeg"/><Relationship Id="rId4" Type="http://schemas.openxmlformats.org/officeDocument/2006/relationships/image" Target="../media/image163.png"/></Relationships>
</file>

<file path=ppt/slides/_rels/slide11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11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image" Target="../media/image168.png"/></Relationships>
</file>

<file path=ppt/slides/_rels/slide1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17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176.png"/><Relationship Id="rId4" Type="http://schemas.openxmlformats.org/officeDocument/2006/relationships/image" Target="../media/image175.png"/></Relationships>
</file>

<file path=ppt/slides/_rels/slide12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6.xml"/><Relationship Id="rId1" Type="http://schemas.openxmlformats.org/officeDocument/2006/relationships/slideLayout" Target="../slideLayouts/slideLayout1.xml"/><Relationship Id="rId5" Type="http://schemas.openxmlformats.org/officeDocument/2006/relationships/image" Target="../media/image179.png"/><Relationship Id="rId4" Type="http://schemas.openxmlformats.org/officeDocument/2006/relationships/image" Target="../media/image178.png"/></Relationships>
</file>

<file path=ppt/slides/_rels/slide1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 Id="rId5" Type="http://schemas.openxmlformats.org/officeDocument/2006/relationships/image" Target="../media/image182.png"/><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08.jpeg"/></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139.png"/></Relationships>
</file>

<file path=ppt/slides/_rels/slide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1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1656581" y="1295871"/>
            <a:ext cx="7200874" cy="2807964"/>
          </a:xfrm>
        </p:spPr>
        <p:txBody>
          <a:bodyPr/>
          <a:lstStyle/>
          <a:p>
            <a:pPr algn="ctr"/>
            <a:r>
              <a:rPr lang="de-DE" sz="3200">
                <a:solidFill>
                  <a:schemeClr val="bg1"/>
                </a:solidFill>
              </a:rPr>
              <a:t>Machine Learning und </a:t>
            </a:r>
          </a:p>
          <a:p>
            <a:pPr algn="ctr"/>
            <a:r>
              <a:rPr lang="de-DE" sz="3200">
                <a:solidFill>
                  <a:schemeClr val="bg1"/>
                </a:solidFill>
              </a:rPr>
              <a:t>Deep Learning </a:t>
            </a:r>
          </a:p>
          <a:p>
            <a:pPr algn="ctr"/>
            <a:r>
              <a:rPr lang="de-DE" sz="3200">
                <a:solidFill>
                  <a:schemeClr val="bg1"/>
                </a:solidFill>
              </a:rPr>
              <a:t>im Unternehmen</a:t>
            </a:r>
          </a:p>
          <a:p>
            <a:pPr algn="ctr"/>
            <a:r>
              <a:rPr lang="de-DE" sz="3200">
                <a:solidFill>
                  <a:schemeClr val="bg1"/>
                </a:solidFill>
              </a:rPr>
              <a:t>Teil 2 Theorie Machine Learning</a:t>
            </a:r>
          </a:p>
          <a:p>
            <a:pPr algn="ctr"/>
            <a:endParaRPr lang="de-DE" sz="3200">
              <a:solidFill>
                <a:schemeClr val="bg1"/>
              </a:solidFill>
            </a:endParaRPr>
          </a:p>
          <a:p>
            <a:pPr algn="ctr"/>
            <a:endParaRPr lang="de-DE" sz="3200">
              <a:solidFill>
                <a:schemeClr val="bg1"/>
              </a:solidFill>
            </a:endParaRPr>
          </a:p>
          <a:p>
            <a:pPr algn="ctr"/>
            <a:r>
              <a:rPr lang="de-DE" sz="2000">
                <a:solidFill>
                  <a:schemeClr val="bg1"/>
                </a:solidFill>
              </a:rPr>
              <a:t>2025, Willi Hahn</a:t>
            </a:r>
          </a:p>
        </p:txBody>
      </p:sp>
    </p:spTree>
    <p:extLst>
      <p:ext uri="{BB962C8B-B14F-4D97-AF65-F5344CB8AC3E}">
        <p14:creationId xmlns:p14="http://schemas.microsoft.com/office/powerpoint/2010/main" val="2847159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6981" y="1151855"/>
            <a:ext cx="6153465"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Was macht Big Data big?</a:t>
            </a:r>
          </a:p>
        </p:txBody>
      </p:sp>
      <p:sp>
        <p:nvSpPr>
          <p:cNvPr id="3" name="Textplatzhalter 2"/>
          <p:cNvSpPr>
            <a:spLocks noGrp="1"/>
          </p:cNvSpPr>
          <p:nvPr>
            <p:ph type="body" sz="quarter" idx="11"/>
          </p:nvPr>
        </p:nvSpPr>
        <p:spPr>
          <a:xfrm>
            <a:off x="432445" y="647799"/>
            <a:ext cx="5256584" cy="5256584"/>
          </a:xfrm>
        </p:spPr>
        <p:txBody>
          <a:bodyPr/>
          <a:lstStyle/>
          <a:p>
            <a:r>
              <a:rPr lang="de-DE" b="1"/>
              <a:t> </a:t>
            </a:r>
            <a:endParaRPr lang="de-DE"/>
          </a:p>
          <a:p>
            <a:endParaRPr lang="de-DE" b="1"/>
          </a:p>
          <a:p>
            <a:endParaRPr lang="de-DE"/>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453" y="1007839"/>
            <a:ext cx="4177368"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553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SMOTE (</a:t>
            </a:r>
            <a:r>
              <a:rPr lang="de-DE" b="1" dirty="0" err="1"/>
              <a:t>S</a:t>
            </a:r>
            <a:r>
              <a:rPr lang="de-DE" dirty="0" err="1"/>
              <a:t>ynthetic</a:t>
            </a:r>
            <a:r>
              <a:rPr lang="de-DE" dirty="0"/>
              <a:t> </a:t>
            </a:r>
            <a:r>
              <a:rPr lang="de-DE" b="1" dirty="0" err="1"/>
              <a:t>M</a:t>
            </a:r>
            <a:r>
              <a:rPr lang="de-DE" dirty="0" err="1"/>
              <a:t>inority</a:t>
            </a:r>
            <a:r>
              <a:rPr lang="de-DE" dirty="0"/>
              <a:t> </a:t>
            </a:r>
            <a:r>
              <a:rPr lang="de-DE" b="1" dirty="0" err="1"/>
              <a:t>o</a:t>
            </a:r>
            <a:r>
              <a:rPr lang="de-DE" dirty="0" err="1"/>
              <a:t>ver</a:t>
            </a:r>
            <a:r>
              <a:rPr lang="de-DE" dirty="0"/>
              <a:t>-sampling </a:t>
            </a:r>
            <a:r>
              <a:rPr lang="de-DE" b="1" dirty="0" err="1"/>
              <a:t>Te</a:t>
            </a:r>
            <a:r>
              <a:rPr lang="de-DE" dirty="0" err="1"/>
              <a:t>chnique</a:t>
            </a:r>
            <a:r>
              <a:rPr lang="de-DE" dirty="0"/>
              <a:t>)</a:t>
            </a:r>
          </a:p>
          <a:p>
            <a:endParaRPr lang="de-DE" dirty="0"/>
          </a:p>
        </p:txBody>
      </p:sp>
      <p:sp>
        <p:nvSpPr>
          <p:cNvPr id="3" name="Textplatzhalter 2"/>
          <p:cNvSpPr>
            <a:spLocks noGrp="1"/>
          </p:cNvSpPr>
          <p:nvPr>
            <p:ph type="body" sz="quarter" idx="11"/>
          </p:nvPr>
        </p:nvSpPr>
        <p:spPr>
          <a:xfrm>
            <a:off x="360363" y="792163"/>
            <a:ext cx="5832722" cy="5327650"/>
          </a:xfrm>
        </p:spPr>
        <p:txBody>
          <a:bodyPr/>
          <a:lstStyle/>
          <a:p>
            <a:r>
              <a:rPr lang="de-DE" b="1" dirty="0"/>
              <a:t>SMOTE</a:t>
            </a:r>
            <a:r>
              <a:rPr lang="de-DE" dirty="0"/>
              <a:t> : Die Minderheitsklasse wird durch neue Datenpunkte zwischen N Nachbarn vermehrt.</a:t>
            </a:r>
          </a:p>
          <a:p>
            <a:endParaRPr lang="de-DE" dirty="0"/>
          </a:p>
          <a:p>
            <a:pPr marL="285750" indent="-285750">
              <a:buFont typeface="Arial" panose="020B0604020202020204" pitchFamily="34" charset="0"/>
              <a:buChar char="•"/>
            </a:pPr>
            <a:r>
              <a:rPr lang="de-DE" dirty="0"/>
              <a:t>Dadurch wird die Varianz </a:t>
            </a:r>
            <a:r>
              <a:rPr lang="de-DE"/>
              <a:t>des Datensatzes </a:t>
            </a:r>
            <a:r>
              <a:rPr lang="de-DE" dirty="0"/>
              <a:t>weniger verringert als in Bezug auf einfache Kopien vorhandener Datenpunkte.</a:t>
            </a:r>
          </a:p>
          <a:p>
            <a:pPr marL="285750" indent="-285750">
              <a:buFont typeface="Arial" panose="020B0604020202020204" pitchFamily="34" charset="0"/>
              <a:buChar char="•"/>
            </a:pPr>
            <a:endParaRPr lang="de-DE" dirty="0"/>
          </a:p>
          <a:p>
            <a:endParaRPr lang="de-DE" dirty="0"/>
          </a:p>
          <a:p>
            <a:endParaRPr lang="de-DE" dirty="0"/>
          </a:p>
          <a:p>
            <a:endParaRPr lang="de-DE"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4847" y="667037"/>
            <a:ext cx="3892029" cy="2940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Logo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5373" y="143743"/>
            <a:ext cx="1195805" cy="45590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lass_Imbalance: SMO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445" y="4137842"/>
            <a:ext cx="5715000" cy="17430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5133" y="3964868"/>
            <a:ext cx="3941351" cy="213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6995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UnderSampler</a:t>
            </a:r>
            <a:endParaRPr lang="de-DE" dirty="0"/>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RandomUnderSampler</a:t>
            </a:r>
            <a:r>
              <a:rPr lang="de-DE" dirty="0"/>
              <a:t>: Entfernen von Daten aus der Mehrheitsklasse </a:t>
            </a:r>
            <a:r>
              <a:rPr lang="de-DE"/>
              <a:t>nach Zufall.</a:t>
            </a:r>
            <a:endParaRPr lang="de-DE" dirty="0"/>
          </a:p>
          <a:p>
            <a:pPr marL="285750" indent="-285750">
              <a:buFont typeface="Arial" panose="020B0604020202020204" pitchFamily="34" charset="0"/>
              <a:buChar char="•"/>
            </a:pPr>
            <a:r>
              <a:rPr lang="de-DE"/>
              <a:t>informative undersampling: Zufällig </a:t>
            </a:r>
            <a:r>
              <a:rPr lang="de-DE" dirty="0"/>
              <a:t>werden </a:t>
            </a:r>
            <a:r>
              <a:rPr lang="de-DE"/>
              <a:t>dabei Datenpunkte </a:t>
            </a:r>
            <a:r>
              <a:rPr lang="de-DE" dirty="0"/>
              <a:t>an der </a:t>
            </a:r>
          </a:p>
          <a:p>
            <a:r>
              <a:rPr lang="de-DE" dirty="0"/>
              <a:t>     </a:t>
            </a:r>
            <a:r>
              <a:rPr lang="de-DE"/>
              <a:t>Entscheidungsgrenze gelöscht)</a:t>
            </a:r>
          </a:p>
          <a:p>
            <a:pPr marL="285750" indent="-285750">
              <a:buFont typeface="Arial" panose="020B0604020202020204" pitchFamily="34" charset="0"/>
              <a:buChar char="•"/>
            </a:pPr>
            <a:r>
              <a:rPr lang="de-DE"/>
              <a:t>Nachteil: Verlust wertvoller Daten.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392" y="2592015"/>
            <a:ext cx="4916621" cy="224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9069" y="2808039"/>
            <a:ext cx="4916621" cy="224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llipse 3"/>
          <p:cNvSpPr/>
          <p:nvPr/>
        </p:nvSpPr>
        <p:spPr>
          <a:xfrm>
            <a:off x="7273205" y="3922011"/>
            <a:ext cx="216024" cy="1854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7417221" y="4470495"/>
            <a:ext cx="259749" cy="209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8929389" y="3871291"/>
            <a:ext cx="259749" cy="209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p:cNvSpPr/>
          <p:nvPr/>
        </p:nvSpPr>
        <p:spPr>
          <a:xfrm>
            <a:off x="10009508" y="4260743"/>
            <a:ext cx="259749" cy="209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p:cNvSpPr/>
          <p:nvPr/>
        </p:nvSpPr>
        <p:spPr>
          <a:xfrm>
            <a:off x="10123035" y="4002540"/>
            <a:ext cx="259749" cy="209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p:cNvSpPr/>
          <p:nvPr/>
        </p:nvSpPr>
        <p:spPr>
          <a:xfrm>
            <a:off x="10297541" y="4159238"/>
            <a:ext cx="259749" cy="209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2" descr="Logo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5373" y="143743"/>
            <a:ext cx="1195805" cy="45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09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err="1"/>
              <a:t>NearMiss</a:t>
            </a:r>
            <a:r>
              <a:rPr lang="de-DE" dirty="0"/>
              <a:t> </a:t>
            </a:r>
            <a:r>
              <a:rPr lang="de-DE" dirty="0" err="1"/>
              <a:t>Undersampling</a:t>
            </a:r>
            <a:r>
              <a:rPr lang="de-DE" dirty="0"/>
              <a:t> </a:t>
            </a:r>
          </a:p>
        </p:txBody>
      </p:sp>
      <p:sp>
        <p:nvSpPr>
          <p:cNvPr id="3" name="Textplatzhalter 2"/>
          <p:cNvSpPr>
            <a:spLocks noGrp="1"/>
          </p:cNvSpPr>
          <p:nvPr>
            <p:ph type="body" sz="quarter" idx="11"/>
          </p:nvPr>
        </p:nvSpPr>
        <p:spPr>
          <a:xfrm>
            <a:off x="360363" y="792163"/>
            <a:ext cx="8353002" cy="5327650"/>
          </a:xfrm>
        </p:spPr>
        <p:txBody>
          <a:bodyPr/>
          <a:lstStyle/>
          <a:p>
            <a:r>
              <a:rPr lang="de-DE" dirty="0"/>
              <a:t>Ausgangsverteilung :</a:t>
            </a:r>
          </a:p>
          <a:p>
            <a:endParaRPr lang="de-DE" u="sng" dirty="0"/>
          </a:p>
          <a:p>
            <a:endParaRPr lang="de-DE" u="sng" dirty="0"/>
          </a:p>
          <a:p>
            <a:endParaRPr lang="de-DE" u="sng" dirty="0"/>
          </a:p>
          <a:p>
            <a:endParaRPr lang="de-DE" u="sng" dirty="0"/>
          </a:p>
          <a:p>
            <a:endParaRPr lang="de-DE" u="sng" dirty="0"/>
          </a:p>
          <a:p>
            <a:r>
              <a:rPr lang="de-DE" u="sng" dirty="0" err="1"/>
              <a:t>NearMiss</a:t>
            </a:r>
            <a:r>
              <a:rPr lang="de-DE" dirty="0"/>
              <a:t> </a:t>
            </a:r>
            <a:r>
              <a:rPr lang="de-DE" dirty="0" err="1"/>
              <a:t>Undersampling</a:t>
            </a:r>
            <a:r>
              <a:rPr lang="de-DE" dirty="0"/>
              <a:t> : abhängig vom Abstand der Mehrheits- von den Minderheitsdatenpunkten werden Mehrheitsdaten entfernt.</a:t>
            </a:r>
          </a:p>
          <a:p>
            <a:endParaRPr lang="de-DE" dirty="0"/>
          </a:p>
          <a:p>
            <a:pPr marL="285750" indent="-285750">
              <a:buFont typeface="Arial" panose="020B0604020202020204" pitchFamily="34" charset="0"/>
              <a:buChar char="•"/>
            </a:pPr>
            <a:r>
              <a:rPr lang="de-DE" dirty="0"/>
              <a:t>Version 1 : Erhalten von Mehrheitsdaten nach dem kleinsten mittleren Abstand zu N nächsten Minderheitsdaten. Erhält also Daten nahe der </a:t>
            </a:r>
            <a:r>
              <a:rPr lang="de-DE"/>
              <a:t>Entscheidungsgrenze.</a:t>
            </a:r>
          </a:p>
          <a:p>
            <a:pPr marL="861822" lvl="1"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Version 2 : Erhalten von Mehrheitsdaten nach dem kleinsten mittleren Abstand zu N </a:t>
            </a:r>
          </a:p>
          <a:p>
            <a:r>
              <a:rPr lang="de-DE" dirty="0"/>
              <a:t>     weitest entfernten Minderheitsdaten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Version 3 : Erhalten </a:t>
            </a:r>
            <a:r>
              <a:rPr lang="de-DE"/>
              <a:t>von Mehrheitsdaten </a:t>
            </a:r>
            <a:r>
              <a:rPr lang="de-DE" dirty="0"/>
              <a:t>mit dem kleinsten Abstand zu einem Minderheitsdatenpunkt. </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17421" y="2880047"/>
            <a:ext cx="1774255" cy="1418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7421" y="1151855"/>
            <a:ext cx="1833687" cy="1338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0797" y="624593"/>
            <a:ext cx="2502223" cy="186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86715" y="4536231"/>
            <a:ext cx="1904961"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Gerade Verbindung mit Pfeil 4"/>
          <p:cNvCxnSpPr/>
          <p:nvPr/>
        </p:nvCxnSpPr>
        <p:spPr>
          <a:xfrm flipV="1">
            <a:off x="7712176" y="2411995"/>
            <a:ext cx="1440160"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Gerade Verbindung mit Pfeil 6"/>
          <p:cNvCxnSpPr/>
          <p:nvPr/>
        </p:nvCxnSpPr>
        <p:spPr>
          <a:xfrm flipV="1">
            <a:off x="7856192" y="4118821"/>
            <a:ext cx="129614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p:nvPr/>
        </p:nvCxnSpPr>
        <p:spPr>
          <a:xfrm flipV="1">
            <a:off x="7856192" y="5256311"/>
            <a:ext cx="110168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3" name="Picture 2" descr="Logo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85373" y="143743"/>
            <a:ext cx="1195805" cy="45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231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Methoden des </a:t>
            </a:r>
            <a:r>
              <a:rPr lang="de-DE" dirty="0" err="1"/>
              <a:t>Undersampling</a:t>
            </a:r>
            <a:r>
              <a:rPr lang="de-DE" dirty="0"/>
              <a:t> </a:t>
            </a:r>
            <a:r>
              <a:rPr lang="de-DE"/>
              <a:t>: Tomek Links</a:t>
            </a:r>
            <a:endParaRPr lang="de-DE" dirty="0"/>
          </a:p>
        </p:txBody>
      </p:sp>
      <p:sp>
        <p:nvSpPr>
          <p:cNvPr id="3" name="Textplatzhalter 2"/>
          <p:cNvSpPr>
            <a:spLocks noGrp="1"/>
          </p:cNvSpPr>
          <p:nvPr>
            <p:ph type="body" sz="quarter" idx="11"/>
          </p:nvPr>
        </p:nvSpPr>
        <p:spPr/>
        <p:txBody>
          <a:bodyPr/>
          <a:lstStyle/>
          <a:p>
            <a:endParaRPr lang="de-DE" u="sng" dirty="0"/>
          </a:p>
          <a:p>
            <a:r>
              <a:rPr lang="de-DE"/>
              <a:t>Es werden nächsten Nachbarn von Mehrheits- und Minderheitsklasse gesucht und jeweil die Datenpunkte der Mehrheitsklasse entfernt.</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4" name="Ellipse 3"/>
          <p:cNvSpPr/>
          <p:nvPr/>
        </p:nvSpPr>
        <p:spPr>
          <a:xfrm>
            <a:off x="7273205" y="3922011"/>
            <a:ext cx="216024" cy="1854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7417221" y="4470495"/>
            <a:ext cx="259749" cy="209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8929389" y="3871291"/>
            <a:ext cx="259749" cy="209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p:cNvSpPr/>
          <p:nvPr/>
        </p:nvSpPr>
        <p:spPr>
          <a:xfrm>
            <a:off x="10009508" y="4260743"/>
            <a:ext cx="259749" cy="209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p:cNvSpPr/>
          <p:nvPr/>
        </p:nvSpPr>
        <p:spPr>
          <a:xfrm>
            <a:off x="10123035" y="4002540"/>
            <a:ext cx="259749" cy="209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p:cNvSpPr/>
          <p:nvPr/>
        </p:nvSpPr>
        <p:spPr>
          <a:xfrm>
            <a:off x="10297541" y="4159238"/>
            <a:ext cx="259749" cy="209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2" descr="Logo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5373" y="143743"/>
            <a:ext cx="1195805" cy="455901"/>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048" y="2407568"/>
            <a:ext cx="8194560" cy="232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03734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Take Aways </a:t>
            </a:r>
            <a:r>
              <a:rPr lang="de-DE" dirty="0"/>
              <a:t>zur </a:t>
            </a:r>
            <a:r>
              <a:rPr lang="de-DE"/>
              <a:t>Balancierung von kategorialen Zielvariablen</a:t>
            </a:r>
            <a:endParaRPr lang="de-DE" dirty="0"/>
          </a:p>
        </p:txBody>
      </p:sp>
      <p:sp>
        <p:nvSpPr>
          <p:cNvPr id="3" name="Textplatzhalter 2"/>
          <p:cNvSpPr>
            <a:spLocks noGrp="1"/>
          </p:cNvSpPr>
          <p:nvPr>
            <p:ph type="body" sz="quarter" idx="11"/>
          </p:nvPr>
        </p:nvSpPr>
        <p:spPr>
          <a:xfrm>
            <a:off x="360363" y="792163"/>
            <a:ext cx="8282023" cy="5327650"/>
          </a:xfrm>
        </p:spPr>
        <p:txBody>
          <a:bodyPr/>
          <a:lstStyle/>
          <a:p>
            <a:pPr marL="285750" indent="-285750">
              <a:buFont typeface="Arial" panose="020B0604020202020204" pitchFamily="34" charset="0"/>
              <a:buChar char="•"/>
            </a:pPr>
            <a:r>
              <a:rPr lang="de-DE"/>
              <a:t>Seltene Ereignisse, also nicht balancierte Zielvariablen, können von maschinellen Lernverfahren meist schlecht gelernt werden. Einfache Modellgütemaße, wie Genauigkeit, bevorzugen die Mehrheitsklasse.</a:t>
            </a:r>
          </a:p>
          <a:p>
            <a:pPr marL="285750" indent="-285750">
              <a:buFont typeface="Arial" panose="020B0604020202020204" pitchFamily="34" charset="0"/>
              <a:buChar char="•"/>
            </a:pPr>
            <a:r>
              <a:rPr lang="de-DE"/>
              <a:t>Nicht gleichverteile Zielvariablen können durch Balancierung gleichverteilt werden.</a:t>
            </a:r>
          </a:p>
          <a:p>
            <a:pPr marL="285750" indent="-285750">
              <a:buFont typeface="Arial" panose="020B0604020202020204" pitchFamily="34" charset="0"/>
              <a:buChar char="•"/>
            </a:pPr>
            <a:r>
              <a:rPr lang="de-DE"/>
              <a:t>Balancierung soll die Bestrafung von Minderheitsklassen beim Modelltraining verhindern.</a:t>
            </a:r>
          </a:p>
          <a:p>
            <a:pPr marL="285750" indent="-285750">
              <a:buFont typeface="Arial" panose="020B0604020202020204" pitchFamily="34" charset="0"/>
              <a:buChar char="•"/>
            </a:pPr>
            <a:r>
              <a:rPr lang="de-DE"/>
              <a:t>Balancierung beruht immer auf Vermehrung der Minderheitsklasse oder Verminderung der Mehrheitsklasse.</a:t>
            </a:r>
          </a:p>
          <a:p>
            <a:pPr marL="285750" indent="-285750">
              <a:buFont typeface="Arial" panose="020B0604020202020204" pitchFamily="34" charset="0"/>
              <a:buChar char="•"/>
            </a:pPr>
            <a:r>
              <a:rPr lang="de-DE"/>
              <a:t>Nur </a:t>
            </a:r>
            <a:r>
              <a:rPr lang="de-DE" dirty="0"/>
              <a:t>die Zielvariable der Trainingsdatenmenge soll balanciert werden</a:t>
            </a:r>
            <a:r>
              <a:rPr lang="de-DE"/>
              <a:t>, nicht der Testmenge</a:t>
            </a:r>
            <a:r>
              <a:rPr lang="de-DE" dirty="0"/>
              <a:t>.</a:t>
            </a:r>
          </a:p>
          <a:p>
            <a:pPr marL="285750" indent="-285750">
              <a:buFont typeface="Arial" panose="020B0604020202020204" pitchFamily="34" charset="0"/>
              <a:buChar char="•"/>
            </a:pPr>
            <a:r>
              <a:rPr lang="de-DE"/>
              <a:t>Oversampling </a:t>
            </a:r>
            <a:r>
              <a:rPr lang="de-DE" dirty="0"/>
              <a:t>kann durch einfaches Kopieren geschehen oder </a:t>
            </a:r>
            <a:r>
              <a:rPr lang="de-DE"/>
              <a:t>durch Varianten mit Mittelung </a:t>
            </a:r>
            <a:r>
              <a:rPr lang="de-DE" dirty="0"/>
              <a:t>der nächsten </a:t>
            </a:r>
            <a:r>
              <a:rPr lang="de-DE"/>
              <a:t>Nachbarn.</a:t>
            </a:r>
          </a:p>
          <a:p>
            <a:pPr marL="285750" indent="-285750">
              <a:buFont typeface="Arial" panose="020B0604020202020204" pitchFamily="34" charset="0"/>
              <a:buChar char="•"/>
            </a:pPr>
            <a:r>
              <a:rPr lang="de-DE"/>
              <a:t>Balancierung soll nur eingesetzt werden, wenn die Modellgüte gesteigert werden kann.</a:t>
            </a:r>
          </a:p>
          <a:p>
            <a:pPr marL="285750" indent="-285750">
              <a:buFont typeface="Arial" panose="020B0604020202020204" pitchFamily="34" charset="0"/>
              <a:buChar char="•"/>
            </a:pPr>
            <a:r>
              <a:rPr lang="de-DE"/>
              <a:t>Daten- und Konzeptdrift können die Verhältnisse im Betrieb ändern.</a:t>
            </a:r>
          </a:p>
          <a:p>
            <a:pPr marL="285750" indent="-285750">
              <a:buFont typeface="Arial" panose="020B0604020202020204" pitchFamily="34" charset="0"/>
              <a:buChar char="•"/>
            </a:pPr>
            <a:r>
              <a:rPr lang="de-DE"/>
              <a:t>Eine Alternative ist cost sensitive learning mit Kostenzuweisungen zu den Fehlklassifikationen.</a:t>
            </a:r>
            <a:endParaRPr lang="de-DE" dirty="0"/>
          </a:p>
          <a:p>
            <a:pPr marL="285750" indent="-285750">
              <a:buFont typeface="Arial" panose="020B0604020202020204" pitchFamily="34" charset="0"/>
              <a:buChar char="•"/>
            </a:pPr>
            <a:endParaRPr lang="de-DE" dirty="0"/>
          </a:p>
          <a:p>
            <a:endParaRPr lang="de-DE" dirty="0"/>
          </a:p>
          <a:p>
            <a:endParaRPr lang="de-DE" dirty="0"/>
          </a:p>
        </p:txBody>
      </p:sp>
      <p:pic>
        <p:nvPicPr>
          <p:cNvPr id="6" name="Picture 4" descr="https://www.e-teaching.org/lehrszenarien/vorlesung/skript/bild_2.28/@@images/image-0-5fa85389509eb542eace037487582d2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341" y="791815"/>
            <a:ext cx="2581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5373" y="143743"/>
            <a:ext cx="1195805" cy="45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501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xmlns="" id="{74B8F5BE-4E46-CD76-F9A3-C406346914C9}"/>
              </a:ext>
            </a:extLst>
          </p:cNvPr>
          <p:cNvSpPr>
            <a:spLocks noGrp="1"/>
          </p:cNvSpPr>
          <p:nvPr>
            <p:ph type="subTitle" idx="1"/>
          </p:nvPr>
        </p:nvSpPr>
        <p:spPr>
          <a:xfrm>
            <a:off x="216421" y="791815"/>
            <a:ext cx="6264696" cy="5328592"/>
          </a:xfrm>
        </p:spPr>
        <p:txBody>
          <a:bodyPr/>
          <a:lstStyle/>
          <a:p>
            <a:pPr marL="285750" indent="-285750">
              <a:buFont typeface="Arial" panose="020B0604020202020204" pitchFamily="34" charset="0"/>
              <a:buChar char="•"/>
            </a:pPr>
            <a:r>
              <a:rPr lang="de-DE"/>
              <a:t>Reduktion der Anzahl von Variablen, Feature extraction</a:t>
            </a:r>
          </a:p>
          <a:p>
            <a:pPr marL="285750" indent="-285750">
              <a:buFont typeface="Arial" panose="020B0604020202020204" pitchFamily="34" charset="0"/>
              <a:buChar char="•"/>
            </a:pPr>
            <a:r>
              <a:rPr lang="de-DE"/>
              <a:t>Erkennung von Mustern, Visualisierung in 2D oder 3D</a:t>
            </a:r>
          </a:p>
          <a:p>
            <a:pPr marL="285750" indent="-285750">
              <a:buFont typeface="Arial" panose="020B0604020202020204" pitchFamily="34" charset="0"/>
              <a:buChar char="•"/>
            </a:pPr>
            <a:r>
              <a:rPr lang="de-DE"/>
              <a:t>Entfernung von Redundanz (korrelierte Variablen)</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Bild-, Genom-, Finanz-, Kundendatenanalyse</a:t>
            </a:r>
          </a:p>
          <a:p>
            <a:pPr marL="285750" indent="-285750">
              <a:buFont typeface="Arial" panose="020B0604020202020204" pitchFamily="34" charset="0"/>
              <a:buChar char="•"/>
            </a:pPr>
            <a:r>
              <a:rPr lang="de-DE"/>
              <a:t>Datenvisualisierung</a:t>
            </a:r>
          </a:p>
          <a:p>
            <a:pPr marL="285750" indent="-285750">
              <a:buFont typeface="Arial" panose="020B0604020202020204" pitchFamily="34" charset="0"/>
              <a:buChar char="•"/>
            </a:pPr>
            <a:r>
              <a:rPr lang="de-DE"/>
              <a:t>Preprocessing for supervised learning</a:t>
            </a:r>
          </a:p>
          <a:p>
            <a:pPr marL="285750" indent="-285750">
              <a:buFont typeface="Arial" panose="020B0604020202020204" pitchFamily="34" charset="0"/>
              <a:buChar char="•"/>
            </a:pPr>
            <a:r>
              <a:rPr lang="de-DE"/>
              <a:t>Bildkompression, Objekterkennung</a:t>
            </a:r>
          </a:p>
          <a:p>
            <a:pPr marL="285750" indent="-285750">
              <a:buFont typeface="Arial" panose="020B0604020202020204" pitchFamily="34" charset="0"/>
              <a:buChar char="•"/>
            </a:pPr>
            <a:r>
              <a:rPr lang="de-DE"/>
              <a:t>Noise reduction</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b="0" i="0">
                <a:solidFill>
                  <a:srgbClr val="333333"/>
                </a:solidFill>
                <a:effectLst/>
                <a:latin typeface="Helvetica Neue"/>
              </a:rPr>
              <a:t>Wichtigste Richtungen entlang der die Daten am meisten streuen</a:t>
            </a:r>
            <a:r>
              <a:rPr lang="de-DE" b="0" i="0">
                <a:solidFill>
                  <a:srgbClr val="424242"/>
                </a:solidFill>
                <a:effectLst/>
                <a:latin typeface="Segoe Sans"/>
              </a:rPr>
              <a:t>, andere vergessen</a:t>
            </a:r>
          </a:p>
          <a:p>
            <a:pPr marL="285750" indent="-285750">
              <a:buFont typeface="Arial" panose="020B0604020202020204" pitchFamily="34" charset="0"/>
              <a:buChar char="•"/>
            </a:pPr>
            <a:r>
              <a:rPr lang="de-DE">
                <a:solidFill>
                  <a:srgbClr val="424242"/>
                </a:solidFill>
                <a:latin typeface="Segoe Sans"/>
              </a:rPr>
              <a:t>Immer zentrieren und skalieren</a:t>
            </a:r>
          </a:p>
          <a:p>
            <a:pPr marL="285750" indent="-285750">
              <a:buFont typeface="Arial" panose="020B0604020202020204" pitchFamily="34" charset="0"/>
              <a:buChar char="•"/>
            </a:pPr>
            <a:r>
              <a:rPr lang="de-DE">
                <a:solidFill>
                  <a:srgbClr val="424242"/>
                </a:solidFill>
                <a:latin typeface="Segoe Sans"/>
              </a:rPr>
              <a:t>L</a:t>
            </a:r>
            <a:r>
              <a:rPr lang="de-DE" b="0" i="0">
                <a:solidFill>
                  <a:srgbClr val="424242"/>
                </a:solidFill>
                <a:effectLst/>
                <a:latin typeface="Segoe Sans"/>
              </a:rPr>
              <a:t>ineare Methoden wie PCA</a:t>
            </a:r>
          </a:p>
          <a:p>
            <a:pPr marL="285750" indent="-285750">
              <a:buFont typeface="Arial" panose="020B0604020202020204" pitchFamily="34" charset="0"/>
              <a:buChar char="•"/>
            </a:pPr>
            <a:r>
              <a:rPr lang="de-DE">
                <a:solidFill>
                  <a:srgbClr val="424242"/>
                </a:solidFill>
                <a:latin typeface="Segoe Sans"/>
              </a:rPr>
              <a:t>Nicht </a:t>
            </a:r>
            <a:r>
              <a:rPr lang="de-DE" b="0" i="0">
                <a:solidFill>
                  <a:srgbClr val="424242"/>
                </a:solidFill>
                <a:effectLst/>
                <a:latin typeface="Segoe Sans"/>
              </a:rPr>
              <a:t>lineare Methoden wie t-SNE, Autoencoder</a:t>
            </a:r>
          </a:p>
          <a:p>
            <a:pPr marL="285750" indent="-285750">
              <a:buFont typeface="Arial" panose="020B0604020202020204" pitchFamily="34" charset="0"/>
              <a:buChar char="•"/>
            </a:pPr>
            <a:r>
              <a:rPr lang="de-DE" b="0" i="0">
                <a:solidFill>
                  <a:srgbClr val="222832"/>
                </a:solidFill>
                <a:effectLst/>
                <a:latin typeface="-apple-system"/>
              </a:rPr>
              <a:t>Überwachtes Lernen mit Linear Discriminant Analysis (LDA)</a:t>
            </a:r>
          </a:p>
          <a:p>
            <a:pPr marL="285750" indent="-285750">
              <a:buFont typeface="Arial" panose="020B0604020202020204" pitchFamily="34" charset="0"/>
              <a:buChar char="•"/>
            </a:pPr>
            <a:r>
              <a:rPr lang="de-DE" sz="1200" b="0" i="0">
                <a:solidFill>
                  <a:srgbClr val="222832"/>
                </a:solidFill>
                <a:effectLst/>
                <a:latin typeface="-apple-system"/>
              </a:rPr>
              <a:t>Neighborhood Components Analysis </a:t>
            </a:r>
            <a:r>
              <a:rPr lang="de-DE" sz="1200">
                <a:solidFill>
                  <a:srgbClr val="222832"/>
                </a:solidFill>
                <a:latin typeface="-apple-system"/>
              </a:rPr>
              <a:t>(NCA), Locally Linear Embedding (LLE), </a:t>
            </a:r>
            <a:r>
              <a:rPr lang="en-US" sz="1200">
                <a:solidFill>
                  <a:srgbClr val="222832"/>
                </a:solidFill>
                <a:latin typeface="-apple-system"/>
              </a:rPr>
              <a:t>UMAP (Uniform Manifold Approximation and Projection), Isomap …</a:t>
            </a:r>
            <a:endParaRPr lang="de-DE" sz="1200"/>
          </a:p>
        </p:txBody>
      </p:sp>
      <p:sp>
        <p:nvSpPr>
          <p:cNvPr id="3" name="Textplatzhalter 2">
            <a:extLst>
              <a:ext uri="{FF2B5EF4-FFF2-40B4-BE49-F238E27FC236}">
                <a16:creationId xmlns:a16="http://schemas.microsoft.com/office/drawing/2014/main" xmlns="" id="{AB6F6A7D-D251-9B7A-AF38-4BDD277CCB3A}"/>
              </a:ext>
            </a:extLst>
          </p:cNvPr>
          <p:cNvSpPr>
            <a:spLocks noGrp="1"/>
          </p:cNvSpPr>
          <p:nvPr>
            <p:ph type="body" sz="quarter" idx="10"/>
          </p:nvPr>
        </p:nvSpPr>
        <p:spPr/>
        <p:txBody>
          <a:bodyPr/>
          <a:lstStyle/>
          <a:p>
            <a:r>
              <a:rPr lang="de-DE"/>
              <a:t>Dimensionsreduktion Warum? Wo? Wie?</a:t>
            </a:r>
          </a:p>
        </p:txBody>
      </p:sp>
      <p:pic>
        <p:nvPicPr>
          <p:cNvPr id="5" name="Grafik 4">
            <a:extLst>
              <a:ext uri="{FF2B5EF4-FFF2-40B4-BE49-F238E27FC236}">
                <a16:creationId xmlns:a16="http://schemas.microsoft.com/office/drawing/2014/main" xmlns="" id="{423490DB-FBB1-0BF7-ABBE-B946396C37A7}"/>
              </a:ext>
            </a:extLst>
          </p:cNvPr>
          <p:cNvPicPr>
            <a:picLocks noChangeAspect="1"/>
          </p:cNvPicPr>
          <p:nvPr/>
        </p:nvPicPr>
        <p:blipFill>
          <a:blip r:embed="rId3"/>
          <a:stretch>
            <a:fillRect/>
          </a:stretch>
        </p:blipFill>
        <p:spPr>
          <a:xfrm>
            <a:off x="7273205" y="2375991"/>
            <a:ext cx="3680505" cy="2880048"/>
          </a:xfrm>
          <a:prstGeom prst="rect">
            <a:avLst/>
          </a:prstGeom>
        </p:spPr>
      </p:pic>
    </p:spTree>
    <p:extLst>
      <p:ext uri="{BB962C8B-B14F-4D97-AF65-F5344CB8AC3E}">
        <p14:creationId xmlns:p14="http://schemas.microsoft.com/office/powerpoint/2010/main" val="37717670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xmlns="" id="{E1C7DBC7-DA3C-69AF-B28A-64203630EE9C}"/>
              </a:ext>
            </a:extLst>
          </p:cNvPr>
          <p:cNvSpPr>
            <a:spLocks noGrp="1"/>
          </p:cNvSpPr>
          <p:nvPr>
            <p:ph type="subTitle" idx="1"/>
          </p:nvPr>
        </p:nvSpPr>
        <p:spPr/>
        <p:txBody>
          <a:bodyPr/>
          <a:lstStyle/>
          <a:p>
            <a:pPr marL="285750" indent="-285750">
              <a:buFont typeface="Arial" panose="020B0604020202020204" pitchFamily="34" charset="0"/>
              <a:buChar char="•"/>
            </a:pPr>
            <a:r>
              <a:rPr lang="de-DE" b="0" i="0">
                <a:solidFill>
                  <a:srgbClr val="424242"/>
                </a:solidFill>
                <a:effectLst/>
                <a:latin typeface="Segoe Sans"/>
              </a:rPr>
              <a:t>eine </a:t>
            </a:r>
            <a:r>
              <a:rPr lang="de-DE" i="0">
                <a:solidFill>
                  <a:srgbClr val="424242"/>
                </a:solidFill>
                <a:effectLst/>
                <a:latin typeface="Segoe Sans"/>
              </a:rPr>
              <a:t>Mannigfaltigkeit ein Raum, der lokal wie ein euklidischer Raum aussieht. Obwohl der Raum insgesamt sehr komplex oder gekrümmt sein kann (wie eine Kugeloberfläche), sieht er in kleinen Bereichen aus wie ein flacher Raum und kann „flach“ gemacht werden. Nicht anwendbar, wenn k</a:t>
            </a:r>
            <a:r>
              <a:rPr lang="de-DE" b="0" i="0">
                <a:solidFill>
                  <a:srgbClr val="424242"/>
                </a:solidFill>
                <a:effectLst/>
                <a:latin typeface="Segoe Sans"/>
              </a:rPr>
              <a:t>eine niedrigdimensionale Mannigfaltigkeit.</a:t>
            </a: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Lokale versus globale Strukturen</a:t>
            </a:r>
          </a:p>
          <a:p>
            <a:pPr marL="285750" indent="-285750">
              <a:buFont typeface="Arial" panose="020B0604020202020204" pitchFamily="34" charset="0"/>
              <a:buChar char="•"/>
            </a:pPr>
            <a:r>
              <a:rPr lang="de-DE"/>
              <a:t>Informationsverlust</a:t>
            </a:r>
          </a:p>
          <a:p>
            <a:pPr marL="285750" indent="-285750">
              <a:buFont typeface="Arial" panose="020B0604020202020204" pitchFamily="34" charset="0"/>
              <a:buChar char="•"/>
            </a:pPr>
            <a:r>
              <a:rPr lang="de-DE"/>
              <a:t>Interpretierbarkeit</a:t>
            </a:r>
          </a:p>
          <a:p>
            <a:pPr marL="861822" lvl="1" indent="-285750" algn="l">
              <a:buFont typeface="Arial" panose="020B0604020202020204" pitchFamily="34" charset="0"/>
              <a:buChar char="•"/>
            </a:pPr>
            <a:r>
              <a:rPr lang="de-DE" sz="1600">
                <a:solidFill>
                  <a:schemeClr val="tx1"/>
                </a:solidFill>
                <a:latin typeface="Arial" panose="020B0604020202020204" pitchFamily="34" charset="0"/>
                <a:cs typeface="Arial" panose="020B0604020202020204" pitchFamily="34" charset="0"/>
              </a:rPr>
              <a:t>Lineare Methoden bevorzugen (z. B. PCA)</a:t>
            </a:r>
          </a:p>
          <a:p>
            <a:pPr marL="861822" lvl="1" indent="-285750" algn="l">
              <a:buFont typeface="Arial" panose="020B0604020202020204" pitchFamily="34" charset="0"/>
              <a:buChar char="•"/>
            </a:pPr>
            <a:r>
              <a:rPr lang="de-DE" sz="1600">
                <a:solidFill>
                  <a:schemeClr val="tx1"/>
                </a:solidFill>
                <a:latin typeface="Arial" panose="020B0604020202020204" pitchFamily="34" charset="0"/>
                <a:cs typeface="Arial" panose="020B0604020202020204" pitchFamily="34" charset="0"/>
              </a:rPr>
              <a:t>Kombiniere mit Feature Selection oder Modellen mit erklärbarer Struktur (z. B. Entscheidungsbäume)</a:t>
            </a:r>
          </a:p>
          <a:p>
            <a:pPr marL="861822" lvl="1" indent="-285750" algn="l">
              <a:buFont typeface="Arial" panose="020B0604020202020204" pitchFamily="34" charset="0"/>
              <a:buChar char="•"/>
            </a:pPr>
            <a:r>
              <a:rPr lang="de-DE" sz="1600">
                <a:solidFill>
                  <a:schemeClr val="tx1"/>
                </a:solidFill>
                <a:latin typeface="Arial" panose="020B0604020202020204" pitchFamily="34" charset="0"/>
                <a:cs typeface="Arial" panose="020B0604020202020204" pitchFamily="34" charset="0"/>
              </a:rPr>
              <a:t>Ladungsmatrix, Heatmaps der feature importance</a:t>
            </a:r>
          </a:p>
          <a:p>
            <a:pPr marL="285750" indent="-285750">
              <a:buFont typeface="Arial" panose="020B0604020202020204" pitchFamily="34" charset="0"/>
              <a:buChar char="•"/>
            </a:pPr>
            <a:r>
              <a:rPr lang="de-DE"/>
              <a:t>Abhängigkeit von der Methode</a:t>
            </a:r>
          </a:p>
          <a:p>
            <a:pPr marL="285750" indent="-285750">
              <a:buFont typeface="Arial" panose="020B0604020202020204" pitchFamily="34" charset="0"/>
              <a:buChar char="•"/>
            </a:pPr>
            <a:r>
              <a:rPr lang="de-DE"/>
              <a:t>Rechenaufwand</a:t>
            </a:r>
          </a:p>
          <a:p>
            <a:pPr marL="285750" indent="-285750">
              <a:buFont typeface="Arial" panose="020B0604020202020204" pitchFamily="34" charset="0"/>
              <a:buChar char="•"/>
            </a:pPr>
            <a:endParaRPr lang="de-DE"/>
          </a:p>
        </p:txBody>
      </p:sp>
      <p:sp>
        <p:nvSpPr>
          <p:cNvPr id="3" name="Textplatzhalter 2">
            <a:extLst>
              <a:ext uri="{FF2B5EF4-FFF2-40B4-BE49-F238E27FC236}">
                <a16:creationId xmlns:a16="http://schemas.microsoft.com/office/drawing/2014/main" xmlns="" id="{AC485E40-63D7-96FD-A6FD-A2A2FF1898A3}"/>
              </a:ext>
            </a:extLst>
          </p:cNvPr>
          <p:cNvSpPr>
            <a:spLocks noGrp="1"/>
          </p:cNvSpPr>
          <p:nvPr>
            <p:ph type="body" sz="quarter" idx="10"/>
          </p:nvPr>
        </p:nvSpPr>
        <p:spPr/>
        <p:txBody>
          <a:bodyPr/>
          <a:lstStyle/>
          <a:p>
            <a:r>
              <a:rPr lang="de-DE"/>
              <a:t>Dimensionsreduktion</a:t>
            </a:r>
          </a:p>
        </p:txBody>
      </p:sp>
    </p:spTree>
    <p:extLst>
      <p:ext uri="{BB962C8B-B14F-4D97-AF65-F5344CB8AC3E}">
        <p14:creationId xmlns:p14="http://schemas.microsoft.com/office/powerpoint/2010/main" val="40903168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xmlns="" id="{E327D28C-25F2-53AE-0011-E18DC36B027A}"/>
              </a:ext>
            </a:extLst>
          </p:cNvPr>
          <p:cNvSpPr>
            <a:spLocks noGrp="1"/>
          </p:cNvSpPr>
          <p:nvPr>
            <p:ph type="subTitle" idx="1"/>
          </p:nvPr>
        </p:nvSpPr>
        <p:spPr/>
        <p:txBody>
          <a:bodyPr/>
          <a:lstStyle/>
          <a:p>
            <a:pPr algn="l">
              <a:spcBef>
                <a:spcPts val="600"/>
              </a:spcBef>
              <a:spcAft>
                <a:spcPts val="300"/>
              </a:spcAft>
              <a:buNone/>
            </a:pPr>
            <a:r>
              <a:rPr lang="de-DE" b="1" i="0">
                <a:solidFill>
                  <a:srgbClr val="424242"/>
                </a:solidFill>
                <a:effectLst/>
                <a:latin typeface="Segoe Sans"/>
              </a:rPr>
              <a:t>1. Zentrieren der Daten</a:t>
            </a:r>
            <a:r>
              <a:rPr lang="de-DE" b="0" i="0">
                <a:solidFill>
                  <a:srgbClr val="424242"/>
                </a:solidFill>
                <a:effectLst/>
                <a:latin typeface="Segoe Sans"/>
              </a:rPr>
              <a:t/>
            </a:r>
            <a:br>
              <a:rPr lang="de-DE" b="0" i="0">
                <a:solidFill>
                  <a:srgbClr val="424242"/>
                </a:solidFill>
                <a:effectLst/>
                <a:latin typeface="Segoe Sans"/>
              </a:rPr>
            </a:br>
            <a:r>
              <a:rPr lang="de-DE" b="0" i="0">
                <a:solidFill>
                  <a:srgbClr val="424242"/>
                </a:solidFill>
                <a:effectLst/>
                <a:latin typeface="Segoe Sans"/>
              </a:rPr>
              <a:t>→ Mittelwert jeder Variablen wird subtrahiert (Mittelwert = 0)</a:t>
            </a:r>
          </a:p>
          <a:p>
            <a:pPr algn="l">
              <a:spcBef>
                <a:spcPts val="600"/>
              </a:spcBef>
              <a:spcAft>
                <a:spcPts val="300"/>
              </a:spcAft>
              <a:buNone/>
            </a:pPr>
            <a:r>
              <a:rPr lang="de-DE" b="1" i="0">
                <a:solidFill>
                  <a:srgbClr val="424242"/>
                </a:solidFill>
                <a:effectLst/>
                <a:latin typeface="Segoe Sans"/>
              </a:rPr>
              <a:t>2. Kovarianzmatrix berechnen</a:t>
            </a:r>
            <a:r>
              <a:rPr lang="de-DE" b="0" i="0">
                <a:solidFill>
                  <a:srgbClr val="424242"/>
                </a:solidFill>
                <a:effectLst/>
                <a:latin typeface="Segoe Sans"/>
              </a:rPr>
              <a:t/>
            </a:r>
            <a:br>
              <a:rPr lang="de-DE" b="0" i="0">
                <a:solidFill>
                  <a:srgbClr val="424242"/>
                </a:solidFill>
                <a:effectLst/>
                <a:latin typeface="Segoe Sans"/>
              </a:rPr>
            </a:br>
            <a:r>
              <a:rPr lang="de-DE" b="0" i="0">
                <a:solidFill>
                  <a:srgbClr val="424242"/>
                </a:solidFill>
                <a:effectLst/>
                <a:latin typeface="Segoe Sans"/>
              </a:rPr>
              <a:t>→ Zeigt, wie stark Variablen miteinander variieren</a:t>
            </a:r>
            <a:br>
              <a:rPr lang="de-DE" b="0" i="0">
                <a:solidFill>
                  <a:srgbClr val="424242"/>
                </a:solidFill>
                <a:effectLst/>
                <a:latin typeface="Segoe Sans"/>
              </a:rPr>
            </a:br>
            <a:r>
              <a:rPr lang="de-DE" b="1" i="0">
                <a:solidFill>
                  <a:srgbClr val="424242"/>
                </a:solidFill>
                <a:effectLst/>
                <a:latin typeface="Segoe Sans"/>
              </a:rPr>
              <a:t>3. Eigenwertzerlegung</a:t>
            </a:r>
            <a:r>
              <a:rPr lang="de-DE" b="0" i="0">
                <a:solidFill>
                  <a:srgbClr val="424242"/>
                </a:solidFill>
                <a:effectLst/>
                <a:latin typeface="Segoe Sans"/>
              </a:rPr>
              <a:t/>
            </a:r>
            <a:br>
              <a:rPr lang="de-DE" b="0" i="0">
                <a:solidFill>
                  <a:srgbClr val="424242"/>
                </a:solidFill>
                <a:effectLst/>
                <a:latin typeface="Segoe Sans"/>
              </a:rPr>
            </a:br>
            <a:r>
              <a:rPr lang="de-DE" b="0" i="0">
                <a:solidFill>
                  <a:srgbClr val="424242"/>
                </a:solidFill>
                <a:effectLst/>
                <a:latin typeface="Segoe Sans"/>
              </a:rPr>
              <a:t>→ Berechnung von Eigenwerten und Eigenvektoren der Kovarianzmatrix</a:t>
            </a:r>
          </a:p>
          <a:p>
            <a:pPr algn="l">
              <a:spcBef>
                <a:spcPts val="300"/>
              </a:spcBef>
              <a:spcAft>
                <a:spcPts val="300"/>
              </a:spcAft>
              <a:buFont typeface="Arial" panose="020B0604020202020204" pitchFamily="34" charset="0"/>
              <a:buChar char="•"/>
            </a:pPr>
            <a:r>
              <a:rPr lang="de-DE" b="0" i="0">
                <a:solidFill>
                  <a:srgbClr val="424242"/>
                </a:solidFill>
                <a:effectLst/>
                <a:latin typeface="Segoe Sans"/>
              </a:rPr>
              <a:t>Eigenvektoren = Richtungen der Hauptkomponenten</a:t>
            </a:r>
          </a:p>
          <a:p>
            <a:pPr algn="l">
              <a:spcBef>
                <a:spcPts val="300"/>
              </a:spcBef>
              <a:spcAft>
                <a:spcPts val="300"/>
              </a:spcAft>
              <a:buFont typeface="Arial" panose="020B0604020202020204" pitchFamily="34" charset="0"/>
              <a:buChar char="•"/>
            </a:pPr>
            <a:r>
              <a:rPr lang="de-DE" b="0" i="0">
                <a:solidFill>
                  <a:srgbClr val="424242"/>
                </a:solidFill>
                <a:effectLst/>
                <a:latin typeface="Segoe Sans"/>
              </a:rPr>
              <a:t>Eigenwerte = erklärte Varianz</a:t>
            </a:r>
          </a:p>
          <a:p>
            <a:pPr algn="l">
              <a:spcBef>
                <a:spcPts val="600"/>
              </a:spcBef>
              <a:spcAft>
                <a:spcPts val="300"/>
              </a:spcAft>
              <a:buNone/>
            </a:pPr>
            <a:r>
              <a:rPr lang="de-DE" b="1" i="0">
                <a:solidFill>
                  <a:srgbClr val="424242"/>
                </a:solidFill>
                <a:effectLst/>
                <a:latin typeface="Segoe Sans"/>
              </a:rPr>
              <a:t>4. Auswahl der Hauptkomponenten</a:t>
            </a:r>
            <a:r>
              <a:rPr lang="de-DE" b="0" i="0">
                <a:solidFill>
                  <a:srgbClr val="424242"/>
                </a:solidFill>
                <a:effectLst/>
                <a:latin typeface="Segoe Sans"/>
              </a:rPr>
              <a:t/>
            </a:r>
            <a:br>
              <a:rPr lang="de-DE" b="0" i="0">
                <a:solidFill>
                  <a:srgbClr val="424242"/>
                </a:solidFill>
                <a:effectLst/>
                <a:latin typeface="Segoe Sans"/>
              </a:rPr>
            </a:br>
            <a:r>
              <a:rPr lang="de-DE" b="0" i="0">
                <a:solidFill>
                  <a:srgbClr val="424242"/>
                </a:solidFill>
                <a:effectLst/>
                <a:latin typeface="Segoe Sans"/>
              </a:rPr>
              <a:t>→ Auswahl der </a:t>
            </a:r>
            <a:r>
              <a:rPr lang="de-DE" b="0" i="0">
                <a:solidFill>
                  <a:srgbClr val="424242"/>
                </a:solidFill>
                <a:effectLst/>
                <a:latin typeface="KaTeX_Main"/>
              </a:rPr>
              <a:t>k</a:t>
            </a:r>
            <a:r>
              <a:rPr lang="de-DE" b="0" i="0">
                <a:solidFill>
                  <a:srgbClr val="424242"/>
                </a:solidFill>
                <a:effectLst/>
                <a:latin typeface="Segoe Sans"/>
              </a:rPr>
              <a:t> wichtigsten Eigenvektoren (größte Eigenwerte)</a:t>
            </a:r>
          </a:p>
          <a:p>
            <a:pPr algn="l">
              <a:spcBef>
                <a:spcPts val="600"/>
              </a:spcBef>
              <a:spcAft>
                <a:spcPts val="300"/>
              </a:spcAft>
              <a:buNone/>
            </a:pPr>
            <a:r>
              <a:rPr lang="de-DE" b="1" i="0">
                <a:solidFill>
                  <a:srgbClr val="424242"/>
                </a:solidFill>
                <a:effectLst/>
                <a:latin typeface="Segoe Sans"/>
              </a:rPr>
              <a:t>5. Transformation der Daten</a:t>
            </a:r>
            <a:r>
              <a:rPr lang="de-DE" b="0" i="0">
                <a:solidFill>
                  <a:srgbClr val="424242"/>
                </a:solidFill>
                <a:effectLst/>
                <a:latin typeface="Segoe Sans"/>
              </a:rPr>
              <a:t/>
            </a:r>
            <a:br>
              <a:rPr lang="de-DE" b="0" i="0">
                <a:solidFill>
                  <a:srgbClr val="424242"/>
                </a:solidFill>
                <a:effectLst/>
                <a:latin typeface="Segoe Sans"/>
              </a:rPr>
            </a:br>
            <a:r>
              <a:rPr lang="de-DE" b="0" i="0">
                <a:solidFill>
                  <a:srgbClr val="424242"/>
                </a:solidFill>
                <a:effectLst/>
                <a:latin typeface="Segoe Sans"/>
              </a:rPr>
              <a:t>→ Projektion der Daten auf die neuen Achsen:</a:t>
            </a:r>
          </a:p>
          <a:p>
            <a:pPr algn="l">
              <a:spcBef>
                <a:spcPts val="600"/>
              </a:spcBef>
              <a:spcAft>
                <a:spcPts val="300"/>
              </a:spcAft>
            </a:pPr>
            <a:r>
              <a:rPr lang="de-DE" b="0" i="0">
                <a:solidFill>
                  <a:srgbClr val="424242"/>
                </a:solidFill>
                <a:effectLst/>
                <a:latin typeface="Segoe Sans"/>
              </a:rPr>
              <a:t>(W = Matrix der gewählten Eigenvektoren)</a:t>
            </a:r>
          </a:p>
        </p:txBody>
      </p:sp>
      <p:sp>
        <p:nvSpPr>
          <p:cNvPr id="3" name="Textplatzhalter 2">
            <a:extLst>
              <a:ext uri="{FF2B5EF4-FFF2-40B4-BE49-F238E27FC236}">
                <a16:creationId xmlns:a16="http://schemas.microsoft.com/office/drawing/2014/main" xmlns="" id="{8A98896F-5ECD-589F-7BBA-866E93BE068B}"/>
              </a:ext>
            </a:extLst>
          </p:cNvPr>
          <p:cNvSpPr>
            <a:spLocks noGrp="1"/>
          </p:cNvSpPr>
          <p:nvPr>
            <p:ph type="body" sz="quarter" idx="10"/>
          </p:nvPr>
        </p:nvSpPr>
        <p:spPr/>
        <p:txBody>
          <a:bodyPr/>
          <a:lstStyle/>
          <a:p>
            <a:r>
              <a:rPr lang="de-DE" i="0">
                <a:solidFill>
                  <a:srgbClr val="424242"/>
                </a:solidFill>
                <a:effectLst/>
                <a:latin typeface="Segoe Sans"/>
              </a:rPr>
              <a:t>Mathematisches Verfahren </a:t>
            </a:r>
          </a:p>
          <a:p>
            <a:endParaRPr lang="de-DE"/>
          </a:p>
        </p:txBody>
      </p:sp>
      <p:pic>
        <p:nvPicPr>
          <p:cNvPr id="5" name="Grafik 4">
            <a:extLst>
              <a:ext uri="{FF2B5EF4-FFF2-40B4-BE49-F238E27FC236}">
                <a16:creationId xmlns:a16="http://schemas.microsoft.com/office/drawing/2014/main" xmlns="" id="{259E864B-3B14-C31B-F5A8-AF578BA7752F}"/>
              </a:ext>
            </a:extLst>
          </p:cNvPr>
          <p:cNvPicPr>
            <a:picLocks noChangeAspect="1"/>
          </p:cNvPicPr>
          <p:nvPr/>
        </p:nvPicPr>
        <p:blipFill>
          <a:blip r:embed="rId2"/>
          <a:stretch>
            <a:fillRect/>
          </a:stretch>
        </p:blipFill>
        <p:spPr>
          <a:xfrm>
            <a:off x="5473005" y="1439887"/>
            <a:ext cx="1124947" cy="575631"/>
          </a:xfrm>
          <a:prstGeom prst="rect">
            <a:avLst/>
          </a:prstGeom>
        </p:spPr>
      </p:pic>
      <p:pic>
        <p:nvPicPr>
          <p:cNvPr id="7" name="Grafik 6">
            <a:extLst>
              <a:ext uri="{FF2B5EF4-FFF2-40B4-BE49-F238E27FC236}">
                <a16:creationId xmlns:a16="http://schemas.microsoft.com/office/drawing/2014/main" xmlns="" id="{92FA5947-0B2C-FEB2-D145-8AD23B4A18B3}"/>
              </a:ext>
            </a:extLst>
          </p:cNvPr>
          <p:cNvPicPr>
            <a:picLocks noChangeAspect="1"/>
          </p:cNvPicPr>
          <p:nvPr/>
        </p:nvPicPr>
        <p:blipFill>
          <a:blip r:embed="rId3"/>
          <a:stretch>
            <a:fillRect/>
          </a:stretch>
        </p:blipFill>
        <p:spPr>
          <a:xfrm>
            <a:off x="5336415" y="4224045"/>
            <a:ext cx="889030" cy="245250"/>
          </a:xfrm>
          <a:prstGeom prst="rect">
            <a:avLst/>
          </a:prstGeom>
        </p:spPr>
      </p:pic>
    </p:spTree>
    <p:extLst>
      <p:ext uri="{BB962C8B-B14F-4D97-AF65-F5344CB8AC3E}">
        <p14:creationId xmlns:p14="http://schemas.microsoft.com/office/powerpoint/2010/main" val="18809375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xmlns="" id="{7BBF9100-72A7-8553-6A64-C37E4D3A7C87}"/>
              </a:ext>
            </a:extLst>
          </p:cNvPr>
          <p:cNvSpPr>
            <a:spLocks noGrp="1"/>
          </p:cNvSpPr>
          <p:nvPr>
            <p:ph type="subTitle" idx="1"/>
          </p:nvPr>
        </p:nvSpPr>
        <p:spPr/>
        <p:txBody>
          <a:bodyPr/>
          <a:lstStyle/>
          <a:p>
            <a:r>
              <a:rPr lang="de-DE"/>
              <a:t>Eigenschaften:</a:t>
            </a:r>
          </a:p>
          <a:p>
            <a:pPr marL="285750" indent="-285750">
              <a:buFont typeface="Arial" panose="020B0604020202020204" pitchFamily="34" charset="0"/>
              <a:buChar char="•"/>
            </a:pPr>
            <a:r>
              <a:rPr lang="de-DE"/>
              <a:t>Nicht-linear: Erfasst komplexe Strukturen besser als lineare Methoden wie PCA</a:t>
            </a:r>
          </a:p>
          <a:p>
            <a:pPr marL="285750" indent="-285750">
              <a:buFont typeface="Arial" panose="020B0604020202020204" pitchFamily="34" charset="0"/>
              <a:buChar char="•"/>
            </a:pPr>
            <a:r>
              <a:rPr lang="de-DE"/>
              <a:t>Erhält lokale Nachbarschaften, aber nicht unbedingt globale Strukturen</a:t>
            </a:r>
          </a:p>
          <a:p>
            <a:pPr marL="285750" indent="-285750">
              <a:buFont typeface="Arial" panose="020B0604020202020204" pitchFamily="34" charset="0"/>
              <a:buChar char="•"/>
            </a:pPr>
            <a:r>
              <a:rPr lang="de-DE"/>
              <a:t>Stochastisch: Ergebnisse können bei jedem Lauf leicht variieren</a:t>
            </a:r>
          </a:p>
          <a:p>
            <a:pPr marL="285750" indent="-285750">
              <a:buFont typeface="Arial" panose="020B0604020202020204" pitchFamily="34" charset="0"/>
              <a:buChar char="•"/>
            </a:pPr>
            <a:r>
              <a:rPr lang="de-DE"/>
              <a:t>Rechenintensiv bei großen Datensätzen</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r>
              <a:rPr lang="de-DE"/>
              <a:t>t-SNE-Parameter:</a:t>
            </a:r>
          </a:p>
          <a:p>
            <a:pPr marL="285750" indent="-285750">
              <a:buFont typeface="Arial" panose="020B0604020202020204" pitchFamily="34" charset="0"/>
              <a:buChar char="•"/>
            </a:pPr>
            <a:r>
              <a:rPr lang="de-DE"/>
              <a:t>perplexity: Number of nearest neighbors. Steuert die Balance zwischen lokalen/globalen Mustern (für kleine Datensätze reduzieren). default=30.0 [ 5 .. 50]</a:t>
            </a:r>
          </a:p>
          <a:p>
            <a:pPr marL="285750" indent="-285750">
              <a:buFont typeface="Arial" panose="020B0604020202020204" pitchFamily="34" charset="0"/>
              <a:buChar char="•"/>
            </a:pPr>
            <a:r>
              <a:rPr lang="de-DE"/>
              <a:t>learning_rate</a:t>
            </a:r>
          </a:p>
          <a:p>
            <a:pPr marL="285750" indent="-285750">
              <a:buFont typeface="Arial" panose="020B0604020202020204" pitchFamily="34" charset="0"/>
              <a:buChar char="•"/>
            </a:pPr>
            <a:r>
              <a:rPr lang="de-DE"/>
              <a:t>random_state: Für reproduzierbare Ergebnisse.</a:t>
            </a:r>
          </a:p>
          <a:p>
            <a:pPr marL="285750" indent="-285750">
              <a:buFont typeface="Arial" panose="020B0604020202020204" pitchFamily="34" charset="0"/>
              <a:buChar char="•"/>
            </a:pPr>
            <a:r>
              <a:rPr lang="de-DE"/>
              <a:t>Animation </a:t>
            </a:r>
            <a:r>
              <a:rPr lang="en-US">
                <a:hlinkClick r:id="rId2"/>
              </a:rPr>
              <a:t>How to Use t-SNE Effectively</a:t>
            </a:r>
            <a:endParaRPr lang="de-DE"/>
          </a:p>
        </p:txBody>
      </p:sp>
      <p:sp>
        <p:nvSpPr>
          <p:cNvPr id="3" name="Textplatzhalter 2">
            <a:extLst>
              <a:ext uri="{FF2B5EF4-FFF2-40B4-BE49-F238E27FC236}">
                <a16:creationId xmlns:a16="http://schemas.microsoft.com/office/drawing/2014/main" xmlns="" id="{638C06E9-972F-E243-82F2-4062182D5DDC}"/>
              </a:ext>
            </a:extLst>
          </p:cNvPr>
          <p:cNvSpPr>
            <a:spLocks noGrp="1"/>
          </p:cNvSpPr>
          <p:nvPr>
            <p:ph type="body" sz="quarter" idx="10"/>
          </p:nvPr>
        </p:nvSpPr>
        <p:spPr/>
        <p:txBody>
          <a:bodyPr/>
          <a:lstStyle/>
          <a:p>
            <a:r>
              <a:rPr lang="en-US"/>
              <a:t>t-distributed Stochastic Neighbor Embedding (t-SNE)</a:t>
            </a:r>
            <a:endParaRPr lang="de-DE"/>
          </a:p>
        </p:txBody>
      </p:sp>
    </p:spTree>
    <p:extLst>
      <p:ext uri="{BB962C8B-B14F-4D97-AF65-F5344CB8AC3E}">
        <p14:creationId xmlns:p14="http://schemas.microsoft.com/office/powerpoint/2010/main" val="24487919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xmlns="" id="{B692E223-815F-2B74-C76B-92C172BEA4C9}"/>
              </a:ext>
            </a:extLst>
          </p:cNvPr>
          <p:cNvSpPr>
            <a:spLocks noGrp="1"/>
          </p:cNvSpPr>
          <p:nvPr>
            <p:ph type="subTitle" idx="1"/>
          </p:nvPr>
        </p:nvSpPr>
        <p:spPr/>
        <p:txBody>
          <a:bodyPr/>
          <a:lstStyle/>
          <a:p>
            <a:pPr algn="l">
              <a:spcBef>
                <a:spcPts val="300"/>
              </a:spcBef>
              <a:spcAft>
                <a:spcPts val="600"/>
              </a:spcAft>
              <a:buFont typeface="+mj-lt"/>
              <a:buAutoNum type="arabicPeriod"/>
            </a:pPr>
            <a:r>
              <a:rPr lang="de-DE" b="1" i="0">
                <a:solidFill>
                  <a:srgbClr val="424242"/>
                </a:solidFill>
                <a:effectLst/>
                <a:latin typeface="Segoe Sans"/>
              </a:rPr>
              <a:t>Berechnung von Ähnlichkeiten im Hochdimensionalen Raum</a:t>
            </a:r>
            <a:r>
              <a:rPr lang="de-DE" b="0" i="0">
                <a:solidFill>
                  <a:srgbClr val="424242"/>
                </a:solidFill>
                <a:effectLst/>
                <a:latin typeface="Segoe Sans"/>
              </a:rPr>
              <a:t/>
            </a:r>
            <a:br>
              <a:rPr lang="de-DE" b="0" i="0">
                <a:solidFill>
                  <a:srgbClr val="424242"/>
                </a:solidFill>
                <a:effectLst/>
                <a:latin typeface="Segoe Sans"/>
              </a:rPr>
            </a:br>
            <a:r>
              <a:rPr lang="de-DE" b="0" i="0">
                <a:solidFill>
                  <a:srgbClr val="424242"/>
                </a:solidFill>
                <a:effectLst/>
                <a:latin typeface="Segoe Sans"/>
              </a:rPr>
              <a:t>Für jedes Datenpaar wird eine Wahrscheinlichkeit berechnet, wie ähnlich sie sich sind (basierend auf der Distanz).</a:t>
            </a:r>
          </a:p>
          <a:p>
            <a:pPr algn="l">
              <a:spcBef>
                <a:spcPts val="300"/>
              </a:spcBef>
              <a:spcAft>
                <a:spcPts val="600"/>
              </a:spcAft>
              <a:buFont typeface="+mj-lt"/>
              <a:buAutoNum type="arabicPeriod"/>
            </a:pPr>
            <a:r>
              <a:rPr lang="de-DE" b="1" i="0">
                <a:solidFill>
                  <a:srgbClr val="424242"/>
                </a:solidFill>
                <a:effectLst/>
                <a:latin typeface="Segoe Sans"/>
              </a:rPr>
              <a:t>Berechnung von Ähnlichkeiten im Niedrigdimensionalen Raum</a:t>
            </a:r>
            <a:r>
              <a:rPr lang="de-DE" b="0" i="0">
                <a:solidFill>
                  <a:srgbClr val="424242"/>
                </a:solidFill>
                <a:effectLst/>
                <a:latin typeface="Segoe Sans"/>
              </a:rPr>
              <a:t/>
            </a:r>
            <a:br>
              <a:rPr lang="de-DE" b="0" i="0">
                <a:solidFill>
                  <a:srgbClr val="424242"/>
                </a:solidFill>
                <a:effectLst/>
                <a:latin typeface="Segoe Sans"/>
              </a:rPr>
            </a:br>
            <a:r>
              <a:rPr lang="de-DE" b="0" i="0">
                <a:solidFill>
                  <a:srgbClr val="424242"/>
                </a:solidFill>
                <a:effectLst/>
                <a:latin typeface="Segoe Sans"/>
              </a:rPr>
              <a:t>t-SNE versucht, eine ähnliche Wahrscheinlichkeitsverteilung in 2D oder 3D zu erzeugen.</a:t>
            </a:r>
          </a:p>
          <a:p>
            <a:pPr algn="l">
              <a:spcBef>
                <a:spcPts val="300"/>
              </a:spcBef>
              <a:spcAft>
                <a:spcPts val="600"/>
              </a:spcAft>
              <a:buFont typeface="+mj-lt"/>
              <a:buAutoNum type="arabicPeriod"/>
            </a:pPr>
            <a:r>
              <a:rPr lang="de-DE" b="1" i="0">
                <a:solidFill>
                  <a:srgbClr val="424242"/>
                </a:solidFill>
                <a:effectLst/>
                <a:latin typeface="Segoe Sans"/>
              </a:rPr>
              <a:t>Minimierung der Differenz zwischen den Verteilungen</a:t>
            </a:r>
            <a:r>
              <a:rPr lang="de-DE" b="0" i="0">
                <a:solidFill>
                  <a:srgbClr val="424242"/>
                </a:solidFill>
                <a:effectLst/>
                <a:latin typeface="Segoe Sans"/>
              </a:rPr>
              <a:t/>
            </a:r>
            <a:br>
              <a:rPr lang="de-DE" b="0" i="0">
                <a:solidFill>
                  <a:srgbClr val="424242"/>
                </a:solidFill>
                <a:effectLst/>
                <a:latin typeface="Segoe Sans"/>
              </a:rPr>
            </a:br>
            <a:r>
              <a:rPr lang="de-DE" b="0" i="0">
                <a:solidFill>
                  <a:srgbClr val="424242"/>
                </a:solidFill>
                <a:effectLst/>
                <a:latin typeface="Segoe Sans"/>
              </a:rPr>
              <a:t>Mithilfe der </a:t>
            </a:r>
            <a:r>
              <a:rPr lang="de-DE" b="1" i="0">
                <a:solidFill>
                  <a:srgbClr val="424242"/>
                </a:solidFill>
                <a:effectLst/>
                <a:latin typeface="Segoe Sans"/>
              </a:rPr>
              <a:t>Kullback-Leibler-Divergenz</a:t>
            </a:r>
            <a:r>
              <a:rPr lang="de-DE" b="0" i="0">
                <a:solidFill>
                  <a:srgbClr val="424242"/>
                </a:solidFill>
                <a:effectLst/>
                <a:latin typeface="Segoe Sans"/>
              </a:rPr>
              <a:t> wird die Differenz zwischen den beiden Verteilungen minimiert. Dadurch entsteht eine neue Darstellung, in der ähnliche Punkte nah beieinander liegen</a:t>
            </a:r>
          </a:p>
          <a:p>
            <a:endParaRPr lang="de-DE"/>
          </a:p>
        </p:txBody>
      </p:sp>
      <p:sp>
        <p:nvSpPr>
          <p:cNvPr id="3" name="Textplatzhalter 2">
            <a:extLst>
              <a:ext uri="{FF2B5EF4-FFF2-40B4-BE49-F238E27FC236}">
                <a16:creationId xmlns:a16="http://schemas.microsoft.com/office/drawing/2014/main" xmlns="" id="{8DA891C9-224E-E9CF-4CF5-3B48311D4916}"/>
              </a:ext>
            </a:extLst>
          </p:cNvPr>
          <p:cNvSpPr>
            <a:spLocks noGrp="1"/>
          </p:cNvSpPr>
          <p:nvPr>
            <p:ph type="body" sz="quarter" idx="10"/>
          </p:nvPr>
        </p:nvSpPr>
        <p:spPr/>
        <p:txBody>
          <a:bodyPr/>
          <a:lstStyle/>
          <a:p>
            <a:r>
              <a:rPr lang="de-DE" i="0">
                <a:solidFill>
                  <a:srgbClr val="424242"/>
                </a:solidFill>
                <a:effectLst/>
                <a:latin typeface="Segoe Sans"/>
              </a:rPr>
              <a:t>Mathematisches Verfahren </a:t>
            </a:r>
          </a:p>
          <a:p>
            <a:endParaRPr lang="de-DE"/>
          </a:p>
        </p:txBody>
      </p:sp>
    </p:spTree>
    <p:extLst>
      <p:ext uri="{BB962C8B-B14F-4D97-AF65-F5344CB8AC3E}">
        <p14:creationId xmlns:p14="http://schemas.microsoft.com/office/powerpoint/2010/main" val="999779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blogs.sap.com/wp-content/uploads/2020/04/42-v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885" y="1799927"/>
            <a:ext cx="7061654" cy="4176464"/>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1"/>
          <p:cNvSpPr>
            <a:spLocks noGrp="1"/>
          </p:cNvSpPr>
          <p:nvPr>
            <p:ph type="body" sz="quarter" idx="10"/>
          </p:nvPr>
        </p:nvSpPr>
        <p:spPr/>
        <p:txBody>
          <a:bodyPr/>
          <a:lstStyle/>
          <a:p>
            <a:r>
              <a:rPr lang="de-DE" dirty="0"/>
              <a:t>Big Data und die inflationären V*</a:t>
            </a:r>
          </a:p>
        </p:txBody>
      </p:sp>
      <p:sp>
        <p:nvSpPr>
          <p:cNvPr id="3" name="Textplatzhalter 2"/>
          <p:cNvSpPr>
            <a:spLocks noGrp="1"/>
          </p:cNvSpPr>
          <p:nvPr>
            <p:ph type="body" sz="quarter" idx="11"/>
          </p:nvPr>
        </p:nvSpPr>
        <p:spPr>
          <a:xfrm>
            <a:off x="360363" y="791815"/>
            <a:ext cx="6120754" cy="5327998"/>
          </a:xfrm>
        </p:spPr>
        <p:txBody>
          <a:bodyPr/>
          <a:lstStyle/>
          <a:p>
            <a:r>
              <a:rPr lang="de-DE" b="1"/>
              <a:t>Veracity</a:t>
            </a:r>
            <a:r>
              <a:rPr lang="de-DE"/>
              <a:t> </a:t>
            </a:r>
            <a:r>
              <a:rPr lang="de-DE" dirty="0"/>
              <a:t>bezieht sich auf die Datenqualität.</a:t>
            </a:r>
          </a:p>
          <a:p>
            <a:r>
              <a:rPr lang="de-DE" b="1" dirty="0"/>
              <a:t>Value</a:t>
            </a:r>
            <a:r>
              <a:rPr lang="de-DE" dirty="0"/>
              <a:t> beschreibt den Wert von Daten.</a:t>
            </a:r>
          </a:p>
          <a:p>
            <a:endParaRPr lang="de-DE"/>
          </a:p>
          <a:p>
            <a:endParaRPr lang="de-DE"/>
          </a:p>
          <a:p>
            <a:r>
              <a:rPr lang="de-DE"/>
              <a:t>Venue beschreibt die Vielfalt von Speicherorten.</a:t>
            </a:r>
          </a:p>
          <a:p>
            <a:r>
              <a:rPr lang="de-DE"/>
              <a:t>Vagueness beschreibt unscharfe Datenbedeutung.</a:t>
            </a:r>
            <a:endParaRPr lang="de-DE" dirty="0"/>
          </a:p>
          <a:p>
            <a:r>
              <a:rPr lang="de-DE" dirty="0" err="1"/>
              <a:t>Variability</a:t>
            </a:r>
            <a:r>
              <a:rPr lang="de-DE" dirty="0"/>
              <a:t> beschreibt verschiedene Quellen.</a:t>
            </a:r>
          </a:p>
          <a:p>
            <a:r>
              <a:rPr lang="de-DE" dirty="0" err="1"/>
              <a:t>Virality</a:t>
            </a:r>
            <a:r>
              <a:rPr lang="de-DE" dirty="0"/>
              <a:t> </a:t>
            </a:r>
            <a:r>
              <a:rPr lang="de-DE"/>
              <a:t>beschreibt die explosive Ausbreitung..</a:t>
            </a:r>
            <a:endParaRPr lang="de-DE" dirty="0"/>
          </a:p>
          <a:p>
            <a:r>
              <a:rPr lang="de-DE" dirty="0" err="1"/>
              <a:t>Viscosity</a:t>
            </a:r>
            <a:r>
              <a:rPr lang="de-DE" dirty="0"/>
              <a:t> beschreibt die </a:t>
            </a:r>
            <a:r>
              <a:rPr lang="de-DE"/>
              <a:t>Schwierigkeit Daten </a:t>
            </a:r>
            <a:r>
              <a:rPr lang="de-DE" dirty="0"/>
              <a:t>zu greifen.</a:t>
            </a:r>
          </a:p>
          <a:p>
            <a:r>
              <a:rPr lang="de-DE" dirty="0" err="1"/>
              <a:t>Visualization</a:t>
            </a:r>
            <a:r>
              <a:rPr lang="de-DE" dirty="0"/>
              <a:t> ist die häufigste Sicht der Endbenutzer.</a:t>
            </a:r>
          </a:p>
          <a:p>
            <a:r>
              <a:rPr lang="de-DE" dirty="0" err="1"/>
              <a:t>Vocabulary</a:t>
            </a:r>
            <a:r>
              <a:rPr lang="de-DE" dirty="0"/>
              <a:t> behandelt </a:t>
            </a:r>
            <a:r>
              <a:rPr lang="de-DE"/>
              <a:t>verschiedene Wissensdomänen</a:t>
            </a:r>
            <a:r>
              <a:rPr lang="de-DE" dirty="0"/>
              <a:t>.</a:t>
            </a:r>
          </a:p>
          <a:p>
            <a:r>
              <a:rPr lang="de-DE" dirty="0" err="1"/>
              <a:t>Volatility</a:t>
            </a:r>
            <a:r>
              <a:rPr lang="de-DE" dirty="0"/>
              <a:t> beschreibt die Dauerhaftigkeit der Daten.</a:t>
            </a:r>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637329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Nomenklatur</a:t>
            </a:r>
          </a:p>
        </p:txBody>
      </p:sp>
      <p:sp>
        <p:nvSpPr>
          <p:cNvPr id="3" name="Textplatzhalter 2"/>
          <p:cNvSpPr>
            <a:spLocks noGrp="1"/>
          </p:cNvSpPr>
          <p:nvPr>
            <p:ph type="body" sz="quarter" idx="11"/>
          </p:nvPr>
        </p:nvSpPr>
        <p:spPr>
          <a:xfrm>
            <a:off x="576461" y="935831"/>
            <a:ext cx="4896544" cy="2448273"/>
          </a:xfrm>
          <a:ln>
            <a:solidFill>
              <a:schemeClr val="tx1"/>
            </a:solidFill>
          </a:ln>
        </p:spPr>
        <p:txBody>
          <a:bodyPr/>
          <a:lstStyle/>
          <a:p>
            <a:r>
              <a:rPr lang="de-DE" b="1"/>
              <a:t>Modellvariable </a:t>
            </a:r>
            <a:r>
              <a:rPr lang="de-DE" i="1"/>
              <a:t>X  	</a:t>
            </a:r>
            <a:r>
              <a:rPr lang="de-DE" b="1"/>
              <a:t>Modellvariable </a:t>
            </a:r>
            <a:r>
              <a:rPr lang="de-DE" i="1"/>
              <a:t>Y</a:t>
            </a:r>
          </a:p>
          <a:p>
            <a:endParaRPr lang="de-DE" i="1"/>
          </a:p>
          <a:p>
            <a:r>
              <a:rPr lang="de-DE"/>
              <a:t>erklärende Variable 	erklärte Variable </a:t>
            </a:r>
          </a:p>
          <a:p>
            <a:r>
              <a:rPr lang="de-DE"/>
              <a:t>unabhängige Variable 	abhängige Variable </a:t>
            </a:r>
          </a:p>
          <a:p>
            <a:r>
              <a:rPr lang="de-DE"/>
              <a:t>exogene Variable 	endogene Variable </a:t>
            </a:r>
          </a:p>
          <a:p>
            <a:r>
              <a:rPr lang="de-DE"/>
              <a:t>Regressor 		Regressand </a:t>
            </a:r>
          </a:p>
          <a:p>
            <a:r>
              <a:rPr lang="de-DE"/>
              <a:t>Prädiktorvariable 	Kriteriumsvariable</a:t>
            </a:r>
          </a:p>
          <a:p>
            <a:r>
              <a:rPr lang="de-DE"/>
              <a:t>		Zielvariable</a:t>
            </a:r>
            <a:br>
              <a:rPr lang="de-DE"/>
            </a:br>
            <a:endParaRPr lang="de-DE"/>
          </a:p>
          <a:p>
            <a:endParaRPr lang="de-DE"/>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7061" y="3600127"/>
            <a:ext cx="5513387" cy="181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7061" y="1516345"/>
            <a:ext cx="52768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7221685" y="935831"/>
            <a:ext cx="1905330" cy="338554"/>
          </a:xfrm>
          <a:prstGeom prst="rect">
            <a:avLst/>
          </a:prstGeom>
          <a:noFill/>
        </p:spPr>
        <p:txBody>
          <a:bodyPr wrap="none" rtlCol="0">
            <a:spAutoFit/>
          </a:bodyPr>
          <a:lstStyle/>
          <a:p>
            <a:r>
              <a:rPr lang="de-DE" sz="1600"/>
              <a:t>Einfache </a:t>
            </a:r>
            <a:r>
              <a:rPr lang="de-DE" sz="1600">
                <a:latin typeface="Calibri" panose="020F0502020204030204" pitchFamily="34" charset="0"/>
                <a:cs typeface="Calibri" panose="020F0502020204030204" pitchFamily="34" charset="0"/>
              </a:rPr>
              <a:t> Regression</a:t>
            </a:r>
            <a:endParaRPr lang="de-DE" sz="1600"/>
          </a:p>
        </p:txBody>
      </p:sp>
      <p:sp>
        <p:nvSpPr>
          <p:cNvPr id="7" name="Textfeld 6"/>
          <p:cNvSpPr txBox="1"/>
          <p:nvPr/>
        </p:nvSpPr>
        <p:spPr>
          <a:xfrm>
            <a:off x="7066162" y="3067398"/>
            <a:ext cx="2216376" cy="338554"/>
          </a:xfrm>
          <a:prstGeom prst="rect">
            <a:avLst/>
          </a:prstGeom>
          <a:noFill/>
        </p:spPr>
        <p:txBody>
          <a:bodyPr wrap="none" rtlCol="0">
            <a:spAutoFit/>
          </a:bodyPr>
          <a:lstStyle/>
          <a:p>
            <a:r>
              <a:rPr lang="de-DE" sz="1600"/>
              <a:t>Multivariate </a:t>
            </a:r>
            <a:r>
              <a:rPr lang="de-DE" sz="1600">
                <a:latin typeface="Calibri" panose="020F0502020204030204" pitchFamily="34" charset="0"/>
                <a:cs typeface="Calibri" panose="020F0502020204030204" pitchFamily="34" charset="0"/>
              </a:rPr>
              <a:t>Regression</a:t>
            </a:r>
            <a:endParaRPr lang="de-DE" sz="1600"/>
          </a:p>
        </p:txBody>
      </p:sp>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6541" y="3600127"/>
            <a:ext cx="2806375" cy="2457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20546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Quadratsummen als Abstände der Regression</a:t>
            </a:r>
          </a:p>
        </p:txBody>
      </p:sp>
      <p:sp>
        <p:nvSpPr>
          <p:cNvPr id="3" name="Textplatzhalter 2"/>
          <p:cNvSpPr>
            <a:spLocks noGrp="1"/>
          </p:cNvSpPr>
          <p:nvPr>
            <p:ph type="body" sz="quarter" idx="11"/>
          </p:nvPr>
        </p:nvSpPr>
        <p:spPr>
          <a:xfrm>
            <a:off x="360437" y="719807"/>
            <a:ext cx="5328592" cy="3096344"/>
          </a:xfrm>
        </p:spPr>
        <p:txBody>
          <a:bodyPr/>
          <a:lstStyle/>
          <a:p>
            <a:pPr marL="171450" indent="-171450" defTabSz="914400">
              <a:spcBef>
                <a:spcPts val="0"/>
              </a:spcBef>
              <a:buFont typeface="Arial" panose="020B0604020202020204" pitchFamily="34" charset="0"/>
              <a:buChar char="•"/>
              <a:defRPr/>
            </a:pPr>
            <a:r>
              <a:rPr lang="de-DE"/>
              <a:t>Kernidee: Quadrierte Abstände in Bezug auf </a:t>
            </a:r>
          </a:p>
          <a:p>
            <a:pPr marL="747522" lvl="1" indent="-171450" defTabSz="914400">
              <a:spcBef>
                <a:spcPts val="0"/>
              </a:spcBef>
              <a:buFont typeface="Arial" panose="020B0604020202020204" pitchFamily="34" charset="0"/>
              <a:buChar char="•"/>
              <a:defRPr/>
            </a:pPr>
            <a:r>
              <a:rPr lang="de-DE"/>
              <a:t>Mittelwert y&lt;Dach&gt; berechnen</a:t>
            </a:r>
          </a:p>
          <a:p>
            <a:pPr lvl="1" defTabSz="914400">
              <a:spcBef>
                <a:spcPts val="0"/>
              </a:spcBef>
              <a:defRPr/>
            </a:pPr>
            <a:r>
              <a:rPr lang="de-DE"/>
              <a:t>Und</a:t>
            </a:r>
          </a:p>
          <a:p>
            <a:pPr marL="747522" lvl="1" indent="-171450" defTabSz="914400">
              <a:spcBef>
                <a:spcPts val="0"/>
              </a:spcBef>
              <a:buFont typeface="Arial" panose="020B0604020202020204" pitchFamily="34" charset="0"/>
              <a:buChar char="•"/>
              <a:defRPr/>
            </a:pPr>
            <a:r>
              <a:rPr lang="de-DE"/>
              <a:t>durch lineare Regression vorhergesagtem Wert minimieren.</a:t>
            </a:r>
          </a:p>
          <a:p>
            <a:pPr marL="285750" indent="-285750">
              <a:buFont typeface="Arial" panose="020B0604020202020204" pitchFamily="34" charset="0"/>
              <a:buChar char="•"/>
            </a:pPr>
            <a:r>
              <a:rPr lang="de-DE"/>
              <a:t>Bestimmheitsmaß = erklärte Varianz / gesamte Varianz </a:t>
            </a:r>
          </a:p>
          <a:p>
            <a:pPr marL="861822" lvl="1" indent="-285750">
              <a:buFont typeface="Arial" panose="020B0604020202020204" pitchFamily="34" charset="0"/>
              <a:buChar char="•"/>
            </a:pPr>
            <a:r>
              <a:rPr lang="de-DE" sz="1200"/>
              <a:t>In Blau ist der Bezug der Mittelwert und stellt die gesamte Varianz der Zielvariablen dar.</a:t>
            </a:r>
          </a:p>
          <a:p>
            <a:pPr marL="861822" lvl="1" indent="-285750">
              <a:buFont typeface="Arial" panose="020B0604020202020204" pitchFamily="34" charset="0"/>
              <a:buChar char="•"/>
            </a:pPr>
            <a:r>
              <a:rPr lang="de-DE" sz="1200"/>
              <a:t>In Rot ist der Bezug die Regressionsgerade und stellt die durch die die Regressionsgerade erklärte Varianz dar.</a:t>
            </a:r>
          </a:p>
          <a:p>
            <a:r>
              <a:rPr lang="de-DE"/>
              <a:t>Modellgütemaße / Verlust- / Kostenfunktionen:</a:t>
            </a:r>
          </a:p>
          <a:p>
            <a:endParaRPr lang="de-DE"/>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045" y="863823"/>
            <a:ext cx="5250931"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469" y="3885790"/>
            <a:ext cx="49911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43073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Lineare versus nicht lineare Modelle</a:t>
            </a:r>
          </a:p>
        </p:txBody>
      </p:sp>
      <p:sp>
        <p:nvSpPr>
          <p:cNvPr id="3" name="Textplatzhalter 2"/>
          <p:cNvSpPr>
            <a:spLocks noGrp="1"/>
          </p:cNvSpPr>
          <p:nvPr>
            <p:ph type="body" sz="quarter" idx="11"/>
          </p:nvPr>
        </p:nvSpPr>
        <p:spPr>
          <a:xfrm>
            <a:off x="360363" y="792163"/>
            <a:ext cx="5832722" cy="5256236"/>
          </a:xfrm>
        </p:spPr>
        <p:txBody>
          <a:bodyPr/>
          <a:lstStyle/>
          <a:p>
            <a:r>
              <a:rPr lang="de-DE"/>
              <a:t>Lineare Regressionsmodelle</a:t>
            </a:r>
          </a:p>
          <a:p>
            <a:pPr marL="285750" indent="-285750">
              <a:buFont typeface="Arial" panose="020B0604020202020204" pitchFamily="34" charset="0"/>
              <a:buChar char="•"/>
            </a:pPr>
            <a:r>
              <a:rPr lang="de-DE"/>
              <a:t>Gleichung ersten Grades</a:t>
            </a:r>
          </a:p>
          <a:p>
            <a:pPr marL="285750" indent="-285750">
              <a:buFont typeface="Arial" panose="020B0604020202020204" pitchFamily="34" charset="0"/>
              <a:buChar char="•"/>
            </a:pPr>
            <a:r>
              <a:rPr lang="de-DE"/>
              <a:t>Gerade in 2D, Ebene in 3D, Hyperebenen</a:t>
            </a:r>
          </a:p>
          <a:p>
            <a:pPr marL="285750" indent="-285750">
              <a:buFont typeface="Arial" panose="020B0604020202020204" pitchFamily="34" charset="0"/>
              <a:buChar char="•"/>
            </a:pPr>
            <a:r>
              <a:rPr lang="de-DE"/>
              <a:t>Änderung von X führen proportional zu Änderungen von Y.</a:t>
            </a:r>
          </a:p>
          <a:p>
            <a:endParaRPr lang="de-DE"/>
          </a:p>
          <a:p>
            <a:endParaRPr lang="de-DE"/>
          </a:p>
          <a:p>
            <a:endParaRPr lang="de-DE"/>
          </a:p>
          <a:p>
            <a:endParaRPr lang="de-DE"/>
          </a:p>
          <a:p>
            <a:endParaRPr lang="de-DE"/>
          </a:p>
          <a:p>
            <a:r>
              <a:rPr lang="de-DE"/>
              <a:t>Nicht lineare Regressionsmodelle</a:t>
            </a:r>
          </a:p>
          <a:p>
            <a:pPr marL="285750" indent="-285750">
              <a:buFont typeface="Arial" panose="020B0604020202020204" pitchFamily="34" charset="0"/>
              <a:buChar char="•"/>
            </a:pPr>
            <a:r>
              <a:rPr lang="de-DE"/>
              <a:t>Polynome höheren Grades, Exponentialfunktionen, trigonometrische Funktionen, …</a:t>
            </a:r>
          </a:p>
          <a:p>
            <a:pPr marL="285750" indent="-285750">
              <a:buFont typeface="Arial" panose="020B0604020202020204" pitchFamily="34" charset="0"/>
              <a:buChar char="•"/>
            </a:pPr>
            <a:r>
              <a:rPr lang="de-DE"/>
              <a:t>generalisierte lineare Modelle (GLM oder GLiM)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181" y="1655911"/>
            <a:ext cx="3763059" cy="330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0877" y="2057401"/>
            <a:ext cx="2454275" cy="78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6853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Hedonistisches Preismodell als lineare Regressionsgleichung</a:t>
            </a:r>
            <a:endParaRPr lang="de-DE" dirty="0"/>
          </a:p>
        </p:txBody>
      </p:sp>
      <p:sp>
        <p:nvSpPr>
          <p:cNvPr id="3" name="Textplatzhalter 2"/>
          <p:cNvSpPr>
            <a:spLocks noGrp="1"/>
          </p:cNvSpPr>
          <p:nvPr>
            <p:ph type="body" sz="quarter" idx="11"/>
          </p:nvPr>
        </p:nvSpPr>
        <p:spPr>
          <a:xfrm>
            <a:off x="360437" y="1511895"/>
            <a:ext cx="10729266" cy="3528044"/>
          </a:xfrm>
        </p:spPr>
        <p:txBody>
          <a:bodyPr/>
          <a:lstStyle/>
          <a:p>
            <a:r>
              <a:rPr lang="de-DE"/>
              <a:t>Hedonische Preisanalyse sieht Produkte als Nutzenbündel. Produkte setzen sich </a:t>
            </a:r>
            <a:r>
              <a:rPr lang="de-DE" dirty="0"/>
              <a:t>aus einzelnen Eigenschaften zusammensetzen und </a:t>
            </a:r>
            <a:r>
              <a:rPr lang="de-DE"/>
              <a:t>jede Eigenschaft stiftet für </a:t>
            </a:r>
            <a:r>
              <a:rPr lang="de-DE" dirty="0"/>
              <a:t>den Kunden </a:t>
            </a:r>
            <a:r>
              <a:rPr lang="de-DE"/>
              <a:t>einen Nutzen / eine Freude. Jede Eigenschaft hat einen gewichtbaren </a:t>
            </a:r>
            <a:r>
              <a:rPr lang="de-DE" dirty="0"/>
              <a:t>Preis. Die Summe der Einzelpreise ergibt den Gesamtpreis. Die Formel dazu lautet :</a:t>
            </a:r>
          </a:p>
          <a:p>
            <a:endParaRPr lang="de-DE" dirty="0"/>
          </a:p>
          <a:p>
            <a:endParaRPr lang="de-DE" dirty="0"/>
          </a:p>
          <a:p>
            <a:endParaRPr lang="de-DE" dirty="0"/>
          </a:p>
          <a:p>
            <a:endParaRPr lang="de-DE"/>
          </a:p>
          <a:p>
            <a:endParaRPr lang="de-DE" dirty="0"/>
          </a:p>
          <a:p>
            <a:r>
              <a:rPr lang="de-DE" dirty="0"/>
              <a:t>Dies entspricht direkt der allgemeinen Formel von linearen Regressionen :</a:t>
            </a:r>
          </a:p>
          <a:p>
            <a:endParaRPr lang="de-DE"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6815" y="2820713"/>
            <a:ext cx="3371850"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3582" y="4319859"/>
            <a:ext cx="3300412"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8655" y="719807"/>
            <a:ext cx="2440947"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78789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Regressionskoeffizienten als 1-unit-change</a:t>
            </a:r>
          </a:p>
        </p:txBody>
      </p:sp>
      <p:sp>
        <p:nvSpPr>
          <p:cNvPr id="3" name="Textplatzhalter 2"/>
          <p:cNvSpPr>
            <a:spLocks noGrp="1"/>
          </p:cNvSpPr>
          <p:nvPr>
            <p:ph type="body" sz="quarter" idx="11"/>
          </p:nvPr>
        </p:nvSpPr>
        <p:spPr/>
        <p:txBody>
          <a:bodyPr/>
          <a:lstStyle/>
          <a:p>
            <a:r>
              <a:rPr lang="de-DE"/>
              <a:t>Regressionskoeffizienten der unabhängigen Variablen -&gt; Merkmalskoeffizienten</a:t>
            </a:r>
          </a:p>
          <a:p>
            <a:endParaRPr lang="de-DE"/>
          </a:p>
          <a:p>
            <a:r>
              <a:rPr lang="de-DE"/>
              <a:t>Mit                                                                      gilt dann </a:t>
            </a:r>
          </a:p>
          <a:p>
            <a:endParaRPr lang="de-DE"/>
          </a:p>
          <a:p>
            <a:r>
              <a:rPr lang="de-DE"/>
              <a:t>         [SalesPrice] = 8715,75   + 114.63 * [Gr Liv Area]</a:t>
            </a:r>
          </a:p>
          <a:p>
            <a:endParaRPr lang="de-DE"/>
          </a:p>
          <a:p>
            <a:r>
              <a:rPr lang="de-DE"/>
              <a:t>Jeder zusätzliche Square Foot steigert den Hauspreis </a:t>
            </a:r>
          </a:p>
          <a:p>
            <a:r>
              <a:rPr lang="de-DE"/>
              <a:t>proportional um 114,63 $.</a:t>
            </a:r>
          </a:p>
          <a:p>
            <a:endParaRPr lang="de-DE"/>
          </a:p>
          <a:p>
            <a:r>
              <a:rPr lang="de-DE"/>
              <a:t>Positive Koeffizienten  -&gt; Steigerung des Hauspreises</a:t>
            </a:r>
          </a:p>
          <a:p>
            <a:r>
              <a:rPr lang="de-DE"/>
              <a:t>Negative Koeffizienten -&gt; Minderung des Hauspreises</a:t>
            </a:r>
          </a:p>
          <a:p>
            <a:endParaRPr lang="de-DE"/>
          </a:p>
          <a:p>
            <a:endParaRPr lang="de-DE"/>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81" y="1255559"/>
            <a:ext cx="2521287" cy="49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s://help.sap.com/doc/saphelp_nw75/7.5.5/de-DE/b9/871a624f3b4d56882fea6ca75a1429/loiodbf8ad8f87c44208b55662ef4324d64c_Low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165" y="1475713"/>
            <a:ext cx="4260977" cy="319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7342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Bestimmtheitsmaß R</a:t>
            </a:r>
            <a:r>
              <a:rPr lang="de-DE" baseline="30000" dirty="0"/>
              <a:t>2</a:t>
            </a:r>
            <a:endParaRPr lang="de-DE" dirty="0"/>
          </a:p>
        </p:txBody>
      </p:sp>
      <p:sp>
        <p:nvSpPr>
          <p:cNvPr id="4" name="Textfeld 3"/>
          <p:cNvSpPr txBox="1"/>
          <p:nvPr/>
        </p:nvSpPr>
        <p:spPr>
          <a:xfrm>
            <a:off x="360437" y="647799"/>
            <a:ext cx="10513168" cy="1569660"/>
          </a:xfrm>
          <a:prstGeom prst="rect">
            <a:avLst/>
          </a:prstGeom>
          <a:noFill/>
        </p:spPr>
        <p:txBody>
          <a:bodyPr wrap="square" rtlCol="0">
            <a:spAutoFit/>
          </a:bodyPr>
          <a:lstStyle/>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b="1" dirty="0">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7101" y="1223863"/>
            <a:ext cx="4642619" cy="2808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504453" y="3240089"/>
            <a:ext cx="5760640" cy="2800767"/>
          </a:xfrm>
          <a:prstGeom prst="rect">
            <a:avLst/>
          </a:prstGeom>
          <a:noFill/>
        </p:spPr>
        <p:txBody>
          <a:bodyPr wrap="square" rtlCol="0">
            <a:spAutoFit/>
          </a:bodyPr>
          <a:lstStyle/>
          <a:p>
            <a:r>
              <a:rPr lang="de-DE" sz="1600">
                <a:latin typeface="Arial" panose="020B0604020202020204" pitchFamily="34" charset="0"/>
                <a:cs typeface="Arial" panose="020B0604020202020204" pitchFamily="34" charset="0"/>
              </a:rPr>
              <a:t>Wertebereich von R</a:t>
            </a:r>
            <a:r>
              <a:rPr lang="de-DE" sz="1600" baseline="30000">
                <a:latin typeface="Arial" panose="020B0604020202020204" pitchFamily="34" charset="0"/>
                <a:cs typeface="Arial" panose="020B0604020202020204" pitchFamily="34" charset="0"/>
              </a:rPr>
              <a:t>2</a:t>
            </a:r>
            <a:r>
              <a:rPr lang="de-DE" sz="1600">
                <a:latin typeface="Arial" panose="020B0604020202020204" pitchFamily="34" charset="0"/>
                <a:cs typeface="Arial" panose="020B0604020202020204" pitchFamily="34" charset="0"/>
              </a:rPr>
              <a:t> ist [-∞ .. 1].</a:t>
            </a:r>
          </a:p>
          <a:p>
            <a:endParaRPr lang="de-DE" sz="1600">
              <a:latin typeface="Arial" panose="020B0604020202020204" pitchFamily="34" charset="0"/>
              <a:cs typeface="Arial" panose="020B0604020202020204" pitchFamily="34" charset="0"/>
            </a:endParaRPr>
          </a:p>
          <a:p>
            <a:r>
              <a:rPr lang="de-DE" sz="1600">
                <a:latin typeface="Arial" panose="020B0604020202020204" pitchFamily="34" charset="0"/>
                <a:cs typeface="Arial" panose="020B0604020202020204" pitchFamily="34" charset="0"/>
              </a:rPr>
              <a:t>Nachteile von R</a:t>
            </a:r>
            <a:r>
              <a:rPr lang="de-DE" sz="1600" baseline="30000">
                <a:latin typeface="Arial" panose="020B0604020202020204" pitchFamily="34" charset="0"/>
                <a:cs typeface="Arial" panose="020B0604020202020204" pitchFamily="34" charset="0"/>
              </a:rPr>
              <a:t>2  </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durch Aufnahme irrelevanter Variablen wird R</a:t>
            </a:r>
            <a:r>
              <a:rPr lang="de-DE" sz="1600" baseline="30000">
                <a:latin typeface="Arial" panose="020B0604020202020204" pitchFamily="34" charset="0"/>
                <a:cs typeface="Arial" panose="020B0604020202020204" pitchFamily="34" charset="0"/>
              </a:rPr>
              <a:t>2</a:t>
            </a:r>
            <a:r>
              <a:rPr lang="de-DE" sz="1600">
                <a:latin typeface="Arial" panose="020B0604020202020204" pitchFamily="34" charset="0"/>
                <a:cs typeface="Arial" panose="020B0604020202020204" pitchFamily="34" charset="0"/>
              </a:rPr>
              <a:t> größer.</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Vergleich nur für Modelle gleicher Parameteranzahl</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Je größer die Steigung der Regressionsgeraden, desto größer wird R</a:t>
            </a:r>
            <a:r>
              <a:rPr lang="de-DE" sz="1600" baseline="30000">
                <a:latin typeface="Arial" panose="020B0604020202020204" pitchFamily="34" charset="0"/>
                <a:cs typeface="Arial" panose="020B0604020202020204" pitchFamily="34" charset="0"/>
              </a:rPr>
              <a:t>2</a:t>
            </a:r>
            <a:endParaRPr lang="de-DE"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Mehr Daten vergößern R</a:t>
            </a:r>
            <a:r>
              <a:rPr lang="de-DE" sz="1600" baseline="30000">
                <a:latin typeface="Arial" panose="020B0604020202020204" pitchFamily="34" charset="0"/>
                <a:cs typeface="Arial" panose="020B0604020202020204" pitchFamily="34" charset="0"/>
              </a:rPr>
              <a:t>2 </a:t>
            </a:r>
            <a:endParaRPr lang="de-DE"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Quadrat der Varianz</a:t>
            </a:r>
          </a:p>
          <a:p>
            <a:endParaRPr lang="de-DE" sz="1600">
              <a:latin typeface="Arial" panose="020B0604020202020204" pitchFamily="34" charset="0"/>
              <a:cs typeface="Arial" panose="020B0604020202020204" pitchFamily="34" charset="0"/>
            </a:endParaRPr>
          </a:p>
          <a:p>
            <a:endParaRPr lang="de-DE" sz="1600" b="1" dirty="0">
              <a:latin typeface="Calibri" panose="020F0502020204030204" pitchFamily="34" charset="0"/>
              <a:cs typeface="Calibri" panose="020F0502020204030204" pitchFamily="34"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501" y="1079847"/>
            <a:ext cx="3477020"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0797" y="2375991"/>
            <a:ext cx="25749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936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Beispiel Bestimmtheitsmaß R²</a:t>
            </a:r>
          </a:p>
        </p:txBody>
      </p:sp>
      <p:sp>
        <p:nvSpPr>
          <p:cNvPr id="3" name="Textplatzhalter 2"/>
          <p:cNvSpPr>
            <a:spLocks noGrp="1"/>
          </p:cNvSpPr>
          <p:nvPr>
            <p:ph type="body" sz="quarter" idx="11"/>
          </p:nvPr>
        </p:nvSpPr>
        <p:spPr>
          <a:xfrm>
            <a:off x="358865" y="791815"/>
            <a:ext cx="11018796" cy="5255990"/>
          </a:xfrm>
        </p:spPr>
        <p:txBody>
          <a:bodyPr/>
          <a:lstStyle/>
          <a:p>
            <a:r>
              <a:rPr lang="de-DE"/>
              <a:t>Welchen Anteil der Varianz der abhängigen Variable wird durch die Vorhersage der unabhängigen Variablen aufgeklärt? </a:t>
            </a:r>
          </a:p>
          <a:p>
            <a:endParaRPr lang="de-DE"/>
          </a:p>
          <a:p>
            <a:endParaRPr lang="de-DE"/>
          </a:p>
          <a:p>
            <a:r>
              <a:rPr lang="de-DE"/>
              <a:t>Beispiel:</a:t>
            </a:r>
          </a:p>
          <a:p>
            <a:endParaRPr lang="de-DE"/>
          </a:p>
          <a:p>
            <a:endParaRPr lang="de-DE"/>
          </a:p>
          <a:p>
            <a:endParaRPr lang="de-DE"/>
          </a:p>
          <a:p>
            <a:endParaRPr lang="de-DE"/>
          </a:p>
          <a:p>
            <a:r>
              <a:rPr lang="de-DE"/>
              <a:t>1) Zwischen Schuhgröße </a:t>
            </a:r>
            <a:r>
              <a:rPr lang="de-DE" i="1"/>
              <a:t>y</a:t>
            </a:r>
            <a:r>
              <a:rPr lang="de-DE"/>
              <a:t> und Körpergröße </a:t>
            </a:r>
            <a:r>
              <a:rPr lang="de-DE" i="1"/>
              <a:t>x</a:t>
            </a:r>
            <a:r>
              <a:rPr lang="de-DE"/>
              <a:t> wurde die Regressionsfunktion y</a:t>
            </a:r>
            <a:r>
              <a:rPr lang="de-DE" baseline="-25000"/>
              <a:t>i</a:t>
            </a:r>
            <a:r>
              <a:rPr lang="de-DE"/>
              <a:t> = 34 + 0,05 × x</a:t>
            </a:r>
            <a:r>
              <a:rPr lang="de-DE" baseline="-25000"/>
              <a:t>i</a:t>
            </a:r>
            <a:r>
              <a:rPr lang="de-DE"/>
              <a:t> bestimmt.</a:t>
            </a:r>
          </a:p>
          <a:p>
            <a:r>
              <a:rPr lang="de-DE"/>
              <a:t>2) Mittelwert = (42 + 44 + 43) / 3 = 43</a:t>
            </a:r>
          </a:p>
          <a:p>
            <a:r>
              <a:rPr lang="de-DE"/>
              <a:t>3) Varianz = (42 - 43)</a:t>
            </a:r>
            <a:r>
              <a:rPr lang="de-DE" baseline="30000"/>
              <a:t>2</a:t>
            </a:r>
            <a:r>
              <a:rPr lang="de-DE"/>
              <a:t> + (44 - 43)</a:t>
            </a:r>
            <a:r>
              <a:rPr lang="de-DE" baseline="30000"/>
              <a:t>2</a:t>
            </a:r>
            <a:r>
              <a:rPr lang="de-DE"/>
              <a:t> + (43 - 43)</a:t>
            </a:r>
            <a:r>
              <a:rPr lang="de-DE" baseline="30000"/>
              <a:t>2</a:t>
            </a:r>
            <a:r>
              <a:rPr lang="de-DE"/>
              <a:t> = -1</a:t>
            </a:r>
            <a:r>
              <a:rPr lang="de-DE" baseline="30000"/>
              <a:t>2</a:t>
            </a:r>
            <a:r>
              <a:rPr lang="de-DE"/>
              <a:t> + 1</a:t>
            </a:r>
            <a:r>
              <a:rPr lang="de-DE" baseline="30000"/>
              <a:t>2</a:t>
            </a:r>
            <a:r>
              <a:rPr lang="de-DE"/>
              <a:t> + 0</a:t>
            </a:r>
            <a:r>
              <a:rPr lang="de-DE" baseline="30000"/>
              <a:t>2</a:t>
            </a:r>
            <a:r>
              <a:rPr lang="de-DE"/>
              <a:t> = 1 + 1 + 0 = 2</a:t>
            </a:r>
          </a:p>
          <a:p>
            <a:r>
              <a:rPr lang="de-DE"/>
              <a:t>4) Die Regressionsfunktion ergibt als Vorhersagen:</a:t>
            </a:r>
          </a:p>
          <a:p>
            <a:pPr lvl="1"/>
            <a:r>
              <a:rPr lang="es-ES"/>
              <a:t>y</a:t>
            </a:r>
            <a:r>
              <a:rPr lang="es-ES" baseline="-25000"/>
              <a:t>1</a:t>
            </a:r>
            <a:r>
              <a:rPr lang="es-ES"/>
              <a:t> = 34 + 0,05 × 170 = 34 + 8,5 = 42,5</a:t>
            </a:r>
          </a:p>
          <a:p>
            <a:pPr lvl="1"/>
            <a:r>
              <a:rPr lang="es-ES"/>
              <a:t>y</a:t>
            </a:r>
            <a:r>
              <a:rPr lang="es-ES" baseline="-25000"/>
              <a:t>2</a:t>
            </a:r>
            <a:r>
              <a:rPr lang="es-ES"/>
              <a:t> = 34 + 0,05 × 180 = 34 + 9 = 43</a:t>
            </a:r>
          </a:p>
          <a:p>
            <a:pPr lvl="1"/>
            <a:r>
              <a:rPr lang="es-ES"/>
              <a:t>y</a:t>
            </a:r>
            <a:r>
              <a:rPr lang="es-ES" baseline="-25000"/>
              <a:t>3</a:t>
            </a:r>
            <a:r>
              <a:rPr lang="es-ES"/>
              <a:t> = 34 + 0,05 × 190 = 34 + 9,5 = 43,5</a:t>
            </a:r>
          </a:p>
          <a:p>
            <a:r>
              <a:rPr lang="de-DE"/>
              <a:t>5) Varianz der Vorhersage:  ( 42,5 - 43)</a:t>
            </a:r>
            <a:r>
              <a:rPr lang="de-DE" baseline="30000"/>
              <a:t>2</a:t>
            </a:r>
            <a:r>
              <a:rPr lang="de-DE"/>
              <a:t> + (43 - 43)</a:t>
            </a:r>
            <a:r>
              <a:rPr lang="de-DE" baseline="30000"/>
              <a:t>2</a:t>
            </a:r>
            <a:r>
              <a:rPr lang="de-DE"/>
              <a:t> + (43,5 - 43)</a:t>
            </a:r>
            <a:r>
              <a:rPr lang="de-DE" baseline="30000"/>
              <a:t>2</a:t>
            </a:r>
            <a:r>
              <a:rPr lang="de-DE"/>
              <a:t> = -0,5</a:t>
            </a:r>
            <a:r>
              <a:rPr lang="de-DE" baseline="30000"/>
              <a:t>2</a:t>
            </a:r>
            <a:r>
              <a:rPr lang="de-DE"/>
              <a:t> + 0</a:t>
            </a:r>
            <a:r>
              <a:rPr lang="de-DE" baseline="30000"/>
              <a:t>2</a:t>
            </a:r>
            <a:r>
              <a:rPr lang="de-DE"/>
              <a:t> + 0,5</a:t>
            </a:r>
            <a:r>
              <a:rPr lang="de-DE" baseline="30000"/>
              <a:t>2</a:t>
            </a:r>
            <a:r>
              <a:rPr lang="de-DE"/>
              <a:t> = 0,25 + 0 + 0,25 = 0,5.</a:t>
            </a:r>
          </a:p>
          <a:p>
            <a:r>
              <a:rPr lang="de-DE"/>
              <a:t>6) </a:t>
            </a:r>
            <a:r>
              <a:rPr lang="de-DE" b="1"/>
              <a:t>Bestimmheitsmaß = erklärte Streuung / gesamte Streuung </a:t>
            </a:r>
            <a:r>
              <a:rPr lang="de-DE"/>
              <a:t>= 0,5 / 2 = 0,25.</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8589" y="1511895"/>
            <a:ext cx="6030231"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0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R</a:t>
            </a:r>
            <a:r>
              <a:rPr lang="de-DE" baseline="30000"/>
              <a:t>2 </a:t>
            </a:r>
            <a:r>
              <a:rPr lang="de-DE"/>
              <a:t>adjusted</a:t>
            </a:r>
          </a:p>
        </p:txBody>
      </p:sp>
      <p:sp>
        <p:nvSpPr>
          <p:cNvPr id="4" name="Textfeld 3"/>
          <p:cNvSpPr txBox="1"/>
          <p:nvPr/>
        </p:nvSpPr>
        <p:spPr>
          <a:xfrm>
            <a:off x="360437" y="647799"/>
            <a:ext cx="5760640" cy="2554545"/>
          </a:xfrm>
          <a:prstGeom prst="rect">
            <a:avLst/>
          </a:prstGeom>
          <a:noFill/>
        </p:spPr>
        <p:txBody>
          <a:bodyPr wrap="square" rtlCol="0">
            <a:spAutoFit/>
          </a:bodyPr>
          <a:lstStyle/>
          <a:p>
            <a:r>
              <a:rPr lang="de-DE" sz="1600">
                <a:latin typeface="Arial" panose="020B0604020202020204" pitchFamily="34" charset="0"/>
                <a:cs typeface="Arial" panose="020B0604020202020204" pitchFamily="34" charset="0"/>
              </a:rPr>
              <a:t>R</a:t>
            </a:r>
            <a:r>
              <a:rPr lang="de-DE" sz="1600" baseline="30000">
                <a:latin typeface="Arial" panose="020B0604020202020204" pitchFamily="34" charset="0"/>
                <a:cs typeface="Arial" panose="020B0604020202020204" pitchFamily="34" charset="0"/>
              </a:rPr>
              <a:t>2</a:t>
            </a:r>
            <a:r>
              <a:rPr lang="de-DE" sz="1600" baseline="-25000">
                <a:latin typeface="Arial" panose="020B0604020202020204" pitchFamily="34" charset="0"/>
                <a:cs typeface="Arial" panose="020B0604020202020204" pitchFamily="34" charset="0"/>
              </a:rPr>
              <a:t>a</a:t>
            </a:r>
            <a:r>
              <a:rPr lang="de-DE" sz="1600">
                <a:latin typeface="Arial" panose="020B0604020202020204" pitchFamily="34" charset="0"/>
                <a:cs typeface="Arial" panose="020B0604020202020204" pitchFamily="34" charset="0"/>
              </a:rPr>
              <a:t>  korrigiert die Modellkomplexität, indem die Anzahl Parameter bestraft und die Anzahl Daten belohnt werden.</a:t>
            </a:r>
          </a:p>
          <a:p>
            <a:endParaRPr lang="de-DE"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R</a:t>
            </a:r>
            <a:r>
              <a:rPr lang="de-DE" sz="1600" baseline="30000">
                <a:latin typeface="Arial" panose="020B0604020202020204" pitchFamily="34" charset="0"/>
                <a:cs typeface="Arial" panose="020B0604020202020204" pitchFamily="34" charset="0"/>
              </a:rPr>
              <a:t>2</a:t>
            </a:r>
            <a:r>
              <a:rPr lang="de-DE" sz="1600" baseline="-25000">
                <a:latin typeface="Arial" panose="020B0604020202020204" pitchFamily="34" charset="0"/>
                <a:cs typeface="Arial" panose="020B0604020202020204" pitchFamily="34" charset="0"/>
              </a:rPr>
              <a:t>a </a:t>
            </a:r>
            <a:r>
              <a:rPr lang="de-DE" sz="1600">
                <a:latin typeface="Arial" panose="020B0604020202020204" pitchFamily="34" charset="0"/>
                <a:cs typeface="Arial" panose="020B0604020202020204" pitchFamily="34" charset="0"/>
              </a:rPr>
              <a:t>&lt;= R</a:t>
            </a:r>
            <a:r>
              <a:rPr lang="de-DE" sz="1600" baseline="30000">
                <a:latin typeface="Arial" panose="020B0604020202020204" pitchFamily="34" charset="0"/>
                <a:cs typeface="Arial" panose="020B0604020202020204" pitchFamily="34" charset="0"/>
              </a:rPr>
              <a:t>2</a:t>
            </a:r>
            <a:endParaRPr lang="de-DE"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e-DE"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Modele mit größerem R</a:t>
            </a:r>
            <a:r>
              <a:rPr lang="de-DE" sz="1600" baseline="30000">
                <a:latin typeface="Arial" panose="020B0604020202020204" pitchFamily="34" charset="0"/>
                <a:cs typeface="Arial" panose="020B0604020202020204" pitchFamily="34" charset="0"/>
              </a:rPr>
              <a:t>2</a:t>
            </a:r>
            <a:r>
              <a:rPr lang="de-DE" sz="1600" baseline="-25000">
                <a:latin typeface="Arial" panose="020B0604020202020204" pitchFamily="34" charset="0"/>
                <a:cs typeface="Arial" panose="020B0604020202020204" pitchFamily="34" charset="0"/>
              </a:rPr>
              <a:t>a </a:t>
            </a:r>
            <a:r>
              <a:rPr lang="de-DE" sz="1600">
                <a:latin typeface="Arial" panose="020B0604020202020204" pitchFamily="34" charset="0"/>
                <a:cs typeface="Arial" panose="020B0604020202020204" pitchFamily="34" charset="0"/>
              </a:rPr>
              <a:t>und weniger Variablen sind besser.</a:t>
            </a:r>
          </a:p>
          <a:p>
            <a:endParaRPr lang="de-DE" sz="1600" dirty="0">
              <a:latin typeface="Arial" panose="020B0604020202020204" pitchFamily="34" charset="0"/>
              <a:cs typeface="Arial" panose="020B0604020202020204" pitchFamily="34" charset="0"/>
            </a:endParaRPr>
          </a:p>
          <a:p>
            <a:endParaRPr lang="de-DE" sz="1600" dirty="0">
              <a:latin typeface="Arial" panose="020B0604020202020204" pitchFamily="34" charset="0"/>
              <a:cs typeface="Arial" panose="020B0604020202020204" pitchFamily="34" charset="0"/>
            </a:endParaRPr>
          </a:p>
          <a:p>
            <a:endParaRPr lang="de-DE" sz="1600" b="1" dirty="0">
              <a:latin typeface="Calibri" panose="020F0502020204030204" pitchFamily="34" charset="0"/>
              <a:cs typeface="Calibri" panose="020F0502020204030204" pitchFamily="34" charset="0"/>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7141" y="1084202"/>
            <a:ext cx="4019109" cy="2448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16695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Beispiele Bestimmtheitsmaß R</a:t>
            </a:r>
            <a:r>
              <a:rPr lang="de-DE" baseline="30000"/>
              <a:t>2</a:t>
            </a:r>
            <a:endParaRPr lang="de-DE"/>
          </a:p>
          <a:p>
            <a:endParaRPr lang="de-DE"/>
          </a:p>
        </p:txBody>
      </p:sp>
      <p:sp>
        <p:nvSpPr>
          <p:cNvPr id="3" name="Textplatzhalter 2"/>
          <p:cNvSpPr>
            <a:spLocks noGrp="1"/>
          </p:cNvSpPr>
          <p:nvPr>
            <p:ph type="body" sz="quarter" idx="11"/>
          </p:nvPr>
        </p:nvSpPr>
        <p:spPr>
          <a:xfrm>
            <a:off x="360363" y="792163"/>
            <a:ext cx="4464570" cy="5256236"/>
          </a:xfrm>
        </p:spPr>
        <p:txBody>
          <a:bodyPr/>
          <a:lstStyle/>
          <a:p>
            <a:r>
              <a:rPr lang="de-DE"/>
              <a:t> </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429" y="719807"/>
            <a:ext cx="7187903"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7261" y="935831"/>
            <a:ext cx="3589337" cy="25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1537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Voraussetzungen für </a:t>
            </a:r>
            <a:r>
              <a:rPr lang="de-DE"/>
              <a:t>interpretierbare Vorhersagen von linearen Regressionen</a:t>
            </a:r>
            <a:endParaRPr lang="de-DE" dirty="0"/>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Lineare Beziehungen zwischen unabhängigen und abhängiger Variablen sind vorhanden (</a:t>
            </a:r>
            <a:r>
              <a:rPr lang="de-DE" b="1"/>
              <a:t>Linearität</a:t>
            </a:r>
            <a:r>
              <a:rPr lang="de-DE"/>
              <a:t>).</a:t>
            </a:r>
          </a:p>
          <a:p>
            <a:pPr marL="285750" indent="-285750">
              <a:buFont typeface="Arial" panose="020B0604020202020204" pitchFamily="34" charset="0"/>
              <a:buChar char="•"/>
            </a:pPr>
            <a:r>
              <a:rPr lang="de-DE"/>
              <a:t>Alle und nur die relevanten, unabhängigen </a:t>
            </a:r>
            <a:r>
              <a:rPr lang="de-DE" dirty="0"/>
              <a:t>Variablen </a:t>
            </a:r>
            <a:r>
              <a:rPr lang="de-DE"/>
              <a:t>sind spezifiziert (</a:t>
            </a:r>
            <a:r>
              <a:rPr lang="de-DE" b="1"/>
              <a:t>Vollständigkeit der Variablen</a:t>
            </a:r>
            <a:r>
              <a:rPr lang="de-DE"/>
              <a:t>).</a:t>
            </a:r>
          </a:p>
          <a:p>
            <a:pPr marL="285750" indent="-285750">
              <a:buFont typeface="Arial" panose="020B0604020202020204" pitchFamily="34" charset="0"/>
              <a:buChar char="•"/>
            </a:pPr>
            <a:r>
              <a:rPr lang="de-DE"/>
              <a:t>Meßfehler und Ausreißer sind nicht vorhanden (</a:t>
            </a:r>
            <a:r>
              <a:rPr lang="de-DE" b="1"/>
              <a:t>Fehlerfreiheit der unabhänigen Variablen</a:t>
            </a:r>
            <a:r>
              <a:rPr lang="de-DE"/>
              <a:t>).</a:t>
            </a:r>
          </a:p>
          <a:p>
            <a:pPr marL="285750" indent="-285750">
              <a:buFont typeface="Arial" panose="020B0604020202020204" pitchFamily="34" charset="0"/>
              <a:buChar char="•"/>
            </a:pPr>
            <a:r>
              <a:rPr lang="de-DE"/>
              <a:t>Die unabhängigen Variablen sind </a:t>
            </a:r>
            <a:r>
              <a:rPr lang="de-DE" b="1"/>
              <a:t>standardisiert</a:t>
            </a:r>
            <a:r>
              <a:rPr lang="de-DE"/>
              <a:t> oder normalisiert.</a:t>
            </a:r>
          </a:p>
          <a:p>
            <a:pPr marL="285750" indent="-285750">
              <a:buFont typeface="Arial" panose="020B0604020202020204" pitchFamily="34" charset="0"/>
              <a:buChar char="•"/>
            </a:pPr>
            <a:r>
              <a:rPr lang="de-DE"/>
              <a:t>Die Prädikatoren sind unter sich unabhängig von einander (keine </a:t>
            </a:r>
            <a:r>
              <a:rPr lang="de-DE" b="1"/>
              <a:t>Multikollinearitäit</a:t>
            </a:r>
            <a:r>
              <a:rPr lang="de-DE"/>
              <a:t>).</a:t>
            </a:r>
            <a:endParaRPr lang="de-DE" dirty="0"/>
          </a:p>
          <a:p>
            <a:pPr marL="861822" lvl="1" indent="-285750">
              <a:buFont typeface="Arial" panose="020B0604020202020204" pitchFamily="34" charset="0"/>
              <a:buChar char="•"/>
            </a:pPr>
            <a:r>
              <a:rPr lang="de-DE" dirty="0"/>
              <a:t>Die unabhängigen Variablen dürfen nicht stark untereinander korreliert sein. Ziel der Regression ist immer die </a:t>
            </a:r>
            <a:r>
              <a:rPr lang="de-DE" dirty="0" err="1"/>
              <a:t>Regressionskoeffzienten</a:t>
            </a:r>
            <a:r>
              <a:rPr lang="de-DE" dirty="0"/>
              <a:t> so zu bestimmen, </a:t>
            </a:r>
            <a:r>
              <a:rPr lang="de-DE"/>
              <a:t>dass sie unabhängig </a:t>
            </a:r>
            <a:r>
              <a:rPr lang="de-DE" dirty="0"/>
              <a:t>voneinander zu einer proportionalen Änderung der Zielvariablen beitragen.</a:t>
            </a:r>
          </a:p>
          <a:p>
            <a:pPr marL="285750" indent="-285750">
              <a:buFont typeface="Arial" panose="020B0604020202020204" pitchFamily="34" charset="0"/>
              <a:buChar char="•"/>
            </a:pPr>
            <a:r>
              <a:rPr lang="de-DE"/>
              <a:t>Die Residuen </a:t>
            </a:r>
            <a:r>
              <a:rPr lang="de-DE" dirty="0"/>
              <a:t>(Fehler der </a:t>
            </a:r>
            <a:r>
              <a:rPr lang="de-DE"/>
              <a:t>Vorhersage) sind angenähert normalverteilt (</a:t>
            </a:r>
            <a:r>
              <a:rPr lang="de-DE" b="1"/>
              <a:t>Homoskedastizität</a:t>
            </a:r>
            <a:r>
              <a:rPr lang="de-DE"/>
              <a:t>, konstante Streuung)</a:t>
            </a:r>
          </a:p>
          <a:p>
            <a:pPr marL="861822" lvl="1" indent="-285750">
              <a:buFont typeface="Arial" panose="020B0604020202020204" pitchFamily="34" charset="0"/>
              <a:buChar char="•"/>
            </a:pPr>
            <a:r>
              <a:rPr lang="de-DE"/>
              <a:t>Residuen sollen zufällig auftreten und keinem systematischen Muster folgen.</a:t>
            </a:r>
          </a:p>
          <a:p>
            <a:pPr marL="861822" lvl="1" indent="-285750">
              <a:buFont typeface="Arial" panose="020B0604020202020204" pitchFamily="34" charset="0"/>
              <a:buChar char="•"/>
            </a:pPr>
            <a:r>
              <a:rPr lang="de-DE"/>
              <a:t>Wichtig für die Glültigkeitsgrenzen</a:t>
            </a:r>
          </a:p>
          <a:p>
            <a:pPr marL="861822" lvl="1" indent="-285750">
              <a:buFont typeface="Arial" panose="020B0604020202020204" pitchFamily="34" charset="0"/>
              <a:buChar char="•"/>
            </a:pPr>
            <a:r>
              <a:rPr lang="de-DE"/>
              <a:t>Weil sonst Hypothesentests </a:t>
            </a:r>
            <a:r>
              <a:rPr lang="de-DE" dirty="0"/>
              <a:t>nicht mehr zuverlässig </a:t>
            </a:r>
            <a:r>
              <a:rPr lang="de-DE"/>
              <a:t>sind.</a:t>
            </a:r>
          </a:p>
          <a:p>
            <a:pPr marL="861822" lvl="1" indent="-285750">
              <a:buFont typeface="Arial" panose="020B0604020202020204" pitchFamily="34" charset="0"/>
              <a:buChar char="•"/>
            </a:pPr>
            <a:r>
              <a:rPr lang="de-DE"/>
              <a:t>Sind </a:t>
            </a:r>
            <a:r>
              <a:rPr lang="de-DE" dirty="0"/>
              <a:t>die unabhängigen Variablen normalverteilt, dann sind es auch meist die </a:t>
            </a:r>
            <a:r>
              <a:rPr lang="de-DE"/>
              <a:t>Residuen.</a:t>
            </a:r>
          </a:p>
          <a:p>
            <a:pPr marL="861822" lvl="1" indent="-285750">
              <a:buFont typeface="Arial" panose="020B0604020202020204" pitchFamily="34" charset="0"/>
              <a:buChar char="•"/>
            </a:pPr>
            <a:r>
              <a:rPr lang="de-DE"/>
              <a:t>Mögliche Ursachen für nicht-zufällige Residuen:</a:t>
            </a:r>
          </a:p>
          <a:p>
            <a:pPr marL="1437894" lvl="2" indent="-285750">
              <a:buFont typeface="Arial" panose="020B0604020202020204" pitchFamily="34" charset="0"/>
              <a:buChar char="•"/>
            </a:pPr>
            <a:r>
              <a:rPr lang="de-DE"/>
              <a:t>Wichtige Erklärungsgrößen fehlen im Modell</a:t>
            </a:r>
          </a:p>
          <a:p>
            <a:pPr marL="1437894" lvl="2" indent="-285750">
              <a:buFont typeface="Arial" panose="020B0604020202020204" pitchFamily="34" charset="0"/>
              <a:buChar char="•"/>
            </a:pPr>
            <a:r>
              <a:rPr lang="de-DE"/>
              <a:t>Es gibt Abhängigkeiten in den Daten (z.B. Klumpeneffekte)</a:t>
            </a:r>
          </a:p>
          <a:p>
            <a:pPr marL="1437894" lvl="2" indent="-285750">
              <a:buFont typeface="Arial" panose="020B0604020202020204" pitchFamily="34" charset="0"/>
              <a:buChar char="•"/>
            </a:pPr>
            <a:r>
              <a:rPr lang="de-DE"/>
              <a:t>Nichtlineare Zusammenhänge wurden nicht erkannt und modelliert</a:t>
            </a:r>
          </a:p>
          <a:p>
            <a:pPr marL="1437894" lvl="2" indent="-285750">
              <a:buFont typeface="Arial" panose="020B0604020202020204" pitchFamily="34" charset="0"/>
              <a:buChar char="•"/>
            </a:pPr>
            <a:r>
              <a:rPr lang="de-DE"/>
              <a:t>Die abhängige Variable ist schief verteilt</a:t>
            </a:r>
            <a:endParaRPr lang="de-DE" dirty="0"/>
          </a:p>
        </p:txBody>
      </p:sp>
    </p:spTree>
    <p:extLst>
      <p:ext uri="{BB962C8B-B14F-4D97-AF65-F5344CB8AC3E}">
        <p14:creationId xmlns:p14="http://schemas.microsoft.com/office/powerpoint/2010/main" val="9937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Struktur von Daten (Variety)</a:t>
            </a:r>
          </a:p>
        </p:txBody>
      </p:sp>
      <p:pic>
        <p:nvPicPr>
          <p:cNvPr id="205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5053" y="2159967"/>
            <a:ext cx="5267970" cy="298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platzhalter 2"/>
          <p:cNvSpPr>
            <a:spLocks noGrp="1"/>
          </p:cNvSpPr>
          <p:nvPr>
            <p:ph type="body" sz="quarter" idx="11"/>
          </p:nvPr>
        </p:nvSpPr>
        <p:spPr>
          <a:xfrm>
            <a:off x="360437" y="791815"/>
            <a:ext cx="5544690" cy="4679926"/>
          </a:xfrm>
        </p:spPr>
        <p:txBody>
          <a:bodyPr/>
          <a:lstStyle/>
          <a:p>
            <a:r>
              <a:rPr lang="de-DE"/>
              <a:t>Strukturierte Daten</a:t>
            </a:r>
          </a:p>
          <a:p>
            <a:pPr marL="285750" indent="-285750">
              <a:buFont typeface="Arial" panose="020B0604020202020204" pitchFamily="34" charset="0"/>
              <a:buChar char="•"/>
            </a:pPr>
            <a:r>
              <a:rPr lang="de-DE"/>
              <a:t>Tabellen</a:t>
            </a:r>
          </a:p>
          <a:p>
            <a:pPr marL="285750" indent="-285750">
              <a:buFont typeface="Arial" panose="020B0604020202020204" pitchFamily="34" charset="0"/>
              <a:buChar char="•"/>
            </a:pPr>
            <a:r>
              <a:rPr lang="de-DE"/>
              <a:t>Schema-on-Write</a:t>
            </a:r>
          </a:p>
          <a:p>
            <a:pPr marL="285750" indent="-285750">
              <a:buFont typeface="Arial" panose="020B0604020202020204" pitchFamily="34" charset="0"/>
              <a:buChar char="•"/>
            </a:pPr>
            <a:endParaRPr lang="de-DE"/>
          </a:p>
          <a:p>
            <a:r>
              <a:rPr lang="de-DE"/>
              <a:t>Semistrukturierte Daten</a:t>
            </a:r>
          </a:p>
          <a:p>
            <a:pPr marL="285750" indent="-285750">
              <a:buFont typeface="Arial" panose="020B0604020202020204" pitchFamily="34" charset="0"/>
              <a:buChar char="•"/>
            </a:pPr>
            <a:r>
              <a:rPr lang="de-DE"/>
              <a:t>CSV, Formatierte Texte mit Überschriften oder Absätze</a:t>
            </a:r>
          </a:p>
          <a:p>
            <a:pPr marL="285750" indent="-285750">
              <a:buFont typeface="Arial" panose="020B0604020202020204" pitchFamily="34" charset="0"/>
              <a:buChar char="•"/>
            </a:pPr>
            <a:r>
              <a:rPr lang="de-DE"/>
              <a:t>HTML, XML, JSON Dateien, Key-Value-Dateien</a:t>
            </a:r>
          </a:p>
          <a:p>
            <a:pPr marL="285750" indent="-285750">
              <a:buFont typeface="Arial" panose="020B0604020202020204" pitchFamily="34" charset="0"/>
              <a:buChar char="•"/>
            </a:pPr>
            <a:r>
              <a:rPr lang="de-DE"/>
              <a:t>IPYNB, HDFS, Apache Parque</a:t>
            </a:r>
          </a:p>
          <a:p>
            <a:pPr marL="285750" indent="-285750">
              <a:buFont typeface="Arial" panose="020B0604020202020204" pitchFamily="34" charset="0"/>
              <a:buChar char="•"/>
            </a:pPr>
            <a:endParaRPr lang="de-DE"/>
          </a:p>
          <a:p>
            <a:r>
              <a:rPr lang="de-DE"/>
              <a:t>Nicht strukturierte und polystrukturierte Daten</a:t>
            </a:r>
          </a:p>
          <a:p>
            <a:pPr marL="285750" indent="-285750">
              <a:buFont typeface="Arial" panose="020B0604020202020204" pitchFamily="34" charset="0"/>
              <a:buChar char="•"/>
            </a:pPr>
            <a:r>
              <a:rPr lang="de-DE"/>
              <a:t>Texte, Bilder, Audio, Video</a:t>
            </a:r>
          </a:p>
          <a:p>
            <a:pPr marL="285750" indent="-285750">
              <a:buFont typeface="Arial" panose="020B0604020202020204" pitchFamily="34" charset="0"/>
              <a:buChar char="•"/>
            </a:pPr>
            <a:r>
              <a:rPr lang="de-DE"/>
              <a:t>E-Mails, Social-Media-Posts, Präsentationen, Chats</a:t>
            </a:r>
          </a:p>
          <a:p>
            <a:pPr marL="285750" indent="-285750">
              <a:buFont typeface="Arial" panose="020B0604020202020204" pitchFamily="34" charset="0"/>
              <a:buChar char="•"/>
            </a:pPr>
            <a:r>
              <a:rPr lang="de-DE"/>
              <a:t>Protokolldateien, Weblog-Statistiken, Point-of-Sale-Daten</a:t>
            </a:r>
          </a:p>
          <a:p>
            <a:pPr marL="285750" indent="-285750">
              <a:buFont typeface="Arial" panose="020B0604020202020204" pitchFamily="34" charset="0"/>
              <a:buChar char="•"/>
            </a:pPr>
            <a:r>
              <a:rPr lang="de-DE"/>
              <a:t>Meist Schema-on-Read</a:t>
            </a:r>
          </a:p>
          <a:p>
            <a:endParaRPr lang="de-DE"/>
          </a:p>
        </p:txBody>
      </p:sp>
    </p:spTree>
    <p:extLst>
      <p:ext uri="{BB962C8B-B14F-4D97-AF65-F5344CB8AC3E}">
        <p14:creationId xmlns:p14="http://schemas.microsoft.com/office/powerpoint/2010/main" val="29252349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Voraussetzung </a:t>
            </a:r>
            <a:r>
              <a:rPr lang="de-DE" dirty="0"/>
              <a:t>der konstanten Streuung der Varianzen der Residuen</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dirty="0" err="1"/>
              <a:t>Homoskedastizität</a:t>
            </a:r>
            <a:r>
              <a:rPr lang="de-DE" dirty="0"/>
              <a:t> (konstante </a:t>
            </a:r>
            <a:r>
              <a:rPr lang="de-DE"/>
              <a:t>Streuung) der Residuen</a:t>
            </a:r>
            <a:endParaRPr lang="de-DE" dirty="0"/>
          </a:p>
          <a:p>
            <a:pPr marL="861822" lvl="1" indent="-285750">
              <a:buFont typeface="Arial" panose="020B0604020202020204" pitchFamily="34" charset="0"/>
              <a:buChar char="•"/>
            </a:pPr>
            <a:r>
              <a:rPr lang="de-DE" dirty="0"/>
              <a:t>Die Varianz der Residuen sollen in etwa immer </a:t>
            </a:r>
            <a:r>
              <a:rPr lang="de-DE"/>
              <a:t>gleich groß und </a:t>
            </a:r>
            <a:r>
              <a:rPr lang="de-DE" dirty="0"/>
              <a:t>zufällig verteilt sein.</a:t>
            </a:r>
          </a:p>
          <a:p>
            <a:pPr marL="285750" indent="-285750">
              <a:buFont typeface="Arial" panose="020B0604020202020204" pitchFamily="34" charset="0"/>
              <a:buChar char="•"/>
            </a:pPr>
            <a:r>
              <a:rPr lang="de-DE"/>
              <a:t>Prüfung mit Streuungs- oder Histogramm der </a:t>
            </a:r>
            <a:r>
              <a:rPr lang="de-DE" dirty="0"/>
              <a:t>vorhergesagten Werte (x) gegen die Residuen (y).</a:t>
            </a:r>
          </a:p>
          <a:p>
            <a:pPr marL="861822" lvl="1" indent="-285750">
              <a:buFont typeface="Arial" panose="020B0604020202020204" pitchFamily="34" charset="0"/>
              <a:buChar char="•"/>
            </a:pPr>
            <a:r>
              <a:rPr lang="de-DE" dirty="0"/>
              <a:t>Man prüft die Vorhersagewerte und nicht die einzelnen Prädikatoren, da das Modell mit allen Prädikatoren berechnet </a:t>
            </a:r>
            <a:r>
              <a:rPr lang="de-DE"/>
              <a:t>wurde.</a:t>
            </a:r>
            <a:endParaRPr lang="de-DE"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3245" y="673622"/>
            <a:ext cx="3601049" cy="256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9229" y="3312095"/>
            <a:ext cx="3745065" cy="2711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453" y="3607468"/>
            <a:ext cx="5935663"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4717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EDA und lineare Regressionen für Gruppen</a:t>
            </a:r>
          </a:p>
        </p:txBody>
      </p:sp>
      <p:sp>
        <p:nvSpPr>
          <p:cNvPr id="5" name="Textplatzhalter 4"/>
          <p:cNvSpPr>
            <a:spLocks noGrp="1"/>
          </p:cNvSpPr>
          <p:nvPr>
            <p:ph type="body" sz="quarter" idx="11"/>
          </p:nvPr>
        </p:nvSpPr>
        <p:spPr>
          <a:xfrm>
            <a:off x="360363" y="792163"/>
            <a:ext cx="6768826" cy="1367804"/>
          </a:xfrm>
        </p:spPr>
        <p:txBody>
          <a:bodyPr/>
          <a:lstStyle/>
          <a:p>
            <a:r>
              <a:rPr lang="de-DE"/>
              <a:t>Ames Housepricing.SalePrice gegen Wohnfläche, hier gruppiert für Neighborhood und Overall Quality</a:t>
            </a:r>
          </a:p>
          <a:p>
            <a:endParaRPr lang="de-DE"/>
          </a:p>
          <a:p>
            <a:r>
              <a:rPr lang="de-DE"/>
              <a:t>One Regression fits all?</a:t>
            </a: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461" y="2303983"/>
            <a:ext cx="4052887" cy="386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3165" y="3600127"/>
            <a:ext cx="2917247" cy="2624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1237" y="647799"/>
            <a:ext cx="3661425"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7351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lineare Regression der Ames Housing Prices</a:t>
            </a:r>
          </a:p>
        </p:txBody>
      </p:sp>
      <p:sp>
        <p:nvSpPr>
          <p:cNvPr id="2" name="Untertitel 1"/>
          <p:cNvSpPr>
            <a:spLocks noGrp="1"/>
          </p:cNvSpPr>
          <p:nvPr>
            <p:ph type="body" sz="quarter" idx="11"/>
          </p:nvPr>
        </p:nvSpPr>
        <p:spPr/>
        <p:txBody>
          <a:bodyPr/>
          <a:lstStyle/>
          <a:p>
            <a:r>
              <a:rPr lang="de-DE"/>
              <a:t>Ames LinReg.ipynb</a:t>
            </a:r>
          </a:p>
          <a:p>
            <a:endParaRPr lang="de-DE"/>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3244" y="647799"/>
            <a:ext cx="3661425"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0957" y="3357126"/>
            <a:ext cx="3024336" cy="216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1317" y="3334925"/>
            <a:ext cx="2805113"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373" y="3416906"/>
            <a:ext cx="4202730" cy="21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63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3384773" y="2055060"/>
            <a:ext cx="4536504" cy="1041011"/>
          </a:xfrm>
        </p:spPr>
        <p:txBody>
          <a:bodyPr/>
          <a:lstStyle/>
          <a:p>
            <a:r>
              <a:rPr lang="de-DE"/>
              <a:t>Siehe Praxis</a:t>
            </a:r>
          </a:p>
          <a:p>
            <a:r>
              <a:rPr lang="de-DE"/>
              <a:t>Abschnitt  EDA Ames Housing Prices</a:t>
            </a:r>
          </a:p>
          <a:p>
            <a:endParaRPr lang="de-DE"/>
          </a:p>
        </p:txBody>
      </p:sp>
      <p:sp>
        <p:nvSpPr>
          <p:cNvPr id="3" name="Textplatzhalter 2"/>
          <p:cNvSpPr>
            <a:spLocks noGrp="1"/>
          </p:cNvSpPr>
          <p:nvPr>
            <p:ph type="body" sz="quarter" idx="10"/>
          </p:nvPr>
        </p:nvSpPr>
        <p:spPr/>
        <p:txBody>
          <a:bodyPr/>
          <a:lstStyle/>
          <a:p>
            <a:r>
              <a:rPr lang="de-DE"/>
              <a:t>Praxis </a:t>
            </a:r>
            <a:r>
              <a:rPr lang="de-DE" smtClean="0"/>
              <a:t>EDA Ames Housing Prices</a:t>
            </a:r>
            <a:endParaRPr lang="de-DE"/>
          </a:p>
        </p:txBody>
      </p:sp>
    </p:spTree>
    <p:extLst>
      <p:ext uri="{BB962C8B-B14F-4D97-AF65-F5344CB8AC3E}">
        <p14:creationId xmlns:p14="http://schemas.microsoft.com/office/powerpoint/2010/main" val="428006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Datenqualität</a:t>
            </a:r>
            <a:endParaRPr lang="de-DE" dirty="0"/>
          </a:p>
        </p:txBody>
      </p:sp>
      <p:sp>
        <p:nvSpPr>
          <p:cNvPr id="3" name="Textplatzhalter 2"/>
          <p:cNvSpPr>
            <a:spLocks noGrp="1"/>
          </p:cNvSpPr>
          <p:nvPr>
            <p:ph type="body" sz="quarter" idx="11"/>
          </p:nvPr>
        </p:nvSpPr>
        <p:spPr>
          <a:xfrm>
            <a:off x="360363" y="792163"/>
            <a:ext cx="7920954" cy="5400252"/>
          </a:xfrm>
        </p:spPr>
        <p:txBody>
          <a:bodyPr/>
          <a:lstStyle/>
          <a:p>
            <a:r>
              <a:rPr lang="de-DE" dirty="0"/>
              <a:t>Datenqualitätsdimension </a:t>
            </a:r>
            <a:r>
              <a:rPr lang="de-DE" b="1" dirty="0"/>
              <a:t>Vollständigkeit</a:t>
            </a:r>
          </a:p>
          <a:p>
            <a:pPr marL="285750" indent="-285750">
              <a:buFont typeface="Arial" panose="020B0604020202020204" pitchFamily="34" charset="0"/>
              <a:buChar char="•"/>
            </a:pPr>
            <a:r>
              <a:rPr lang="de-DE" dirty="0"/>
              <a:t>Fehlende Werte (</a:t>
            </a:r>
            <a:r>
              <a:rPr lang="de-DE" dirty="0" err="1"/>
              <a:t>missing</a:t>
            </a:r>
            <a:r>
              <a:rPr lang="de-DE" dirty="0"/>
              <a:t> </a:t>
            </a:r>
            <a:r>
              <a:rPr lang="de-DE" dirty="0" err="1"/>
              <a:t>values</a:t>
            </a:r>
            <a:r>
              <a:rPr lang="de-DE" dirty="0"/>
              <a:t>)</a:t>
            </a:r>
          </a:p>
          <a:p>
            <a:endParaRPr lang="de-DE"/>
          </a:p>
          <a:p>
            <a:r>
              <a:rPr lang="de-DE"/>
              <a:t>Datenqualitätsdimension </a:t>
            </a:r>
            <a:r>
              <a:rPr lang="de-DE" b="1" dirty="0"/>
              <a:t>Fehlerfreiheit</a:t>
            </a:r>
          </a:p>
          <a:p>
            <a:pPr marL="285750" indent="-285750">
              <a:buFont typeface="Arial" panose="020B0604020202020204" pitchFamily="34" charset="0"/>
              <a:buChar char="•"/>
            </a:pPr>
            <a:r>
              <a:rPr lang="de-DE" dirty="0"/>
              <a:t>Widersprüchliche Daten</a:t>
            </a:r>
          </a:p>
          <a:p>
            <a:pPr marL="285750" indent="-285750">
              <a:buFont typeface="Arial" panose="020B0604020202020204" pitchFamily="34" charset="0"/>
              <a:buChar char="•"/>
            </a:pPr>
            <a:r>
              <a:rPr lang="de-DE" dirty="0"/>
              <a:t>Ausreißer</a:t>
            </a:r>
          </a:p>
          <a:p>
            <a:endParaRPr lang="de-DE"/>
          </a:p>
          <a:p>
            <a:r>
              <a:rPr lang="de-DE"/>
              <a:t>Datenqualitätsdimension </a:t>
            </a:r>
            <a:r>
              <a:rPr lang="de-DE" b="1"/>
              <a:t>Bearbeitbarkeit</a:t>
            </a:r>
            <a:r>
              <a:rPr lang="de-DE"/>
              <a:t> </a:t>
            </a:r>
            <a:r>
              <a:rPr lang="de-DE" sz="1400"/>
              <a:t>(in Bezug auf eine numerische Modellbildung)</a:t>
            </a:r>
            <a:endParaRPr lang="de-DE" sz="1400" dirty="0"/>
          </a:p>
          <a:p>
            <a:pPr marL="285750" indent="-285750">
              <a:buFont typeface="Arial" panose="020B0604020202020204" pitchFamily="34" charset="0"/>
              <a:buChar char="•"/>
            </a:pPr>
            <a:r>
              <a:rPr lang="de-DE" dirty="0"/>
              <a:t>Nicht passende Datentypen wie Datum, </a:t>
            </a:r>
            <a:r>
              <a:rPr lang="de-DE"/>
              <a:t>kategoriale und ordinale Variablen</a:t>
            </a:r>
          </a:p>
          <a:p>
            <a:pPr marL="285750" indent="-285750">
              <a:buFont typeface="Arial" panose="020B0604020202020204" pitchFamily="34" charset="0"/>
              <a:buChar char="•"/>
            </a:pPr>
            <a:r>
              <a:rPr lang="de-DE"/>
              <a:t>Standarisierung </a:t>
            </a:r>
            <a:r>
              <a:rPr lang="de-DE" dirty="0"/>
              <a:t>der Skalen</a:t>
            </a:r>
          </a:p>
          <a:p>
            <a:endParaRPr lang="de-DE"/>
          </a:p>
          <a:p>
            <a:r>
              <a:rPr lang="de-DE"/>
              <a:t>Datenqualitätsdimension </a:t>
            </a:r>
            <a:r>
              <a:rPr lang="de-DE" b="1" dirty="0"/>
              <a:t>Umfang</a:t>
            </a:r>
          </a:p>
          <a:p>
            <a:pPr marL="285750" indent="-285750">
              <a:buFont typeface="Arial" panose="020B0604020202020204" pitchFamily="34" charset="0"/>
              <a:buChar char="•"/>
            </a:pPr>
            <a:r>
              <a:rPr lang="de-DE"/>
              <a:t>Seltene Merkmalsausprägungen</a:t>
            </a:r>
          </a:p>
          <a:p>
            <a:pPr marL="285750" indent="-285750">
              <a:buFont typeface="Arial" panose="020B0604020202020204" pitchFamily="34" charset="0"/>
              <a:buChar char="•"/>
            </a:pPr>
            <a:r>
              <a:rPr lang="de-DE"/>
              <a:t>Weglassen von Variablen (Dimensionsreduktion)</a:t>
            </a:r>
          </a:p>
          <a:p>
            <a:pPr marL="285750" indent="-285750">
              <a:buFont typeface="Arial" panose="020B0604020202020204" pitchFamily="34" charset="0"/>
              <a:buChar char="•"/>
            </a:pPr>
            <a:r>
              <a:rPr lang="de-DE"/>
              <a:t>Zusammenfassen von Variablen</a:t>
            </a:r>
            <a:endParaRPr lang="de-DE" dirty="0"/>
          </a:p>
        </p:txBody>
      </p:sp>
      <p:sp>
        <p:nvSpPr>
          <p:cNvPr id="4" name="Textfeld 3"/>
          <p:cNvSpPr txBox="1"/>
          <p:nvPr/>
        </p:nvSpPr>
        <p:spPr>
          <a:xfrm>
            <a:off x="7417221" y="3600127"/>
            <a:ext cx="3746923" cy="2554545"/>
          </a:xfrm>
          <a:prstGeom prst="rect">
            <a:avLst/>
          </a:prstGeom>
          <a:noFill/>
          <a:ln w="22225">
            <a:solidFill>
              <a:schemeClr val="accent1">
                <a:lumMod val="75000"/>
              </a:schemeClr>
            </a:solidFill>
          </a:ln>
        </p:spPr>
        <p:txBody>
          <a:bodyPr wrap="none" rtlCol="0">
            <a:spAutoFit/>
          </a:bodyPr>
          <a:lstStyle/>
          <a:p>
            <a:r>
              <a:rPr lang="de-DE" sz="1600">
                <a:latin typeface="Calibri" panose="020F0502020204030204" pitchFamily="34" charset="0"/>
                <a:cs typeface="Calibri" panose="020F0502020204030204" pitchFamily="34" charset="0"/>
              </a:rPr>
              <a:t>... but data is messy</a:t>
            </a:r>
          </a:p>
          <a:p>
            <a:pPr marL="285750" indent="-285750">
              <a:buFont typeface="Arial" panose="020B0604020202020204" pitchFamily="34" charset="0"/>
              <a:buChar char="•"/>
            </a:pPr>
            <a:r>
              <a:rPr lang="de-DE" sz="1600"/>
              <a:t>DNA Sequencing data</a:t>
            </a:r>
          </a:p>
          <a:p>
            <a:pPr marL="285750" indent="-285750">
              <a:buFont typeface="Arial" panose="020B0604020202020204" pitchFamily="34" charset="0"/>
              <a:buChar char="•"/>
            </a:pPr>
            <a:r>
              <a:rPr lang="de-DE" sz="1600"/>
              <a:t>Population census data</a:t>
            </a:r>
          </a:p>
          <a:p>
            <a:pPr marL="285750" indent="-285750">
              <a:buFont typeface="Arial" panose="020B0604020202020204" pitchFamily="34" charset="0"/>
              <a:buChar char="•"/>
            </a:pPr>
            <a:r>
              <a:rPr lang="de-DE" sz="1600"/>
              <a:t>Electronic medical records (EMR)</a:t>
            </a:r>
          </a:p>
          <a:p>
            <a:pPr marL="285750" indent="-285750">
              <a:buFont typeface="Arial" panose="020B0604020202020204" pitchFamily="34" charset="0"/>
              <a:buChar char="•"/>
            </a:pPr>
            <a:r>
              <a:rPr lang="de-DE" sz="1600"/>
              <a:t>Geographic data (mapping)</a:t>
            </a:r>
          </a:p>
          <a:p>
            <a:pPr marL="285750" indent="-285750">
              <a:buFont typeface="Arial" panose="020B0604020202020204" pitchFamily="34" charset="0"/>
              <a:buChar char="•"/>
            </a:pPr>
            <a:r>
              <a:rPr lang="de-DE" sz="1600"/>
              <a:t>Image analysis and image extrapolation</a:t>
            </a:r>
          </a:p>
          <a:p>
            <a:pPr marL="285750" indent="-285750">
              <a:buFont typeface="Arial" panose="020B0604020202020204" pitchFamily="34" charset="0"/>
              <a:buChar char="•"/>
            </a:pPr>
            <a:r>
              <a:rPr lang="de-DE" sz="1600"/>
              <a:t>Language and translations</a:t>
            </a:r>
          </a:p>
          <a:p>
            <a:pPr marL="285750" indent="-285750">
              <a:buFont typeface="Arial" panose="020B0604020202020204" pitchFamily="34" charset="0"/>
              <a:buChar char="•"/>
            </a:pPr>
            <a:r>
              <a:rPr lang="de-DE" sz="1600"/>
              <a:t>Website traffic</a:t>
            </a:r>
          </a:p>
          <a:p>
            <a:pPr marL="285750" indent="-285750">
              <a:buFont typeface="Arial" panose="020B0604020202020204" pitchFamily="34" charset="0"/>
              <a:buChar char="•"/>
            </a:pPr>
            <a:r>
              <a:rPr lang="de-DE" sz="1600"/>
              <a:t>Personal/Ad data</a:t>
            </a:r>
            <a:endParaRPr lang="de-DE" sz="1600">
              <a:latin typeface="Calibri" panose="020F0502020204030204" pitchFamily="34" charset="0"/>
              <a:cs typeface="Calibri" panose="020F0502020204030204" pitchFamily="34" charset="0"/>
            </a:endParaRPr>
          </a:p>
          <a:p>
            <a:endParaRPr lang="de-DE"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569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1154" y="1367879"/>
            <a:ext cx="6599595" cy="464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dirty="0"/>
              <a:t>Dimensionen der Datenqualität</a:t>
            </a:r>
          </a:p>
        </p:txBody>
      </p:sp>
      <p:sp>
        <p:nvSpPr>
          <p:cNvPr id="3" name="Textplatzhalter 2"/>
          <p:cNvSpPr>
            <a:spLocks noGrp="1"/>
          </p:cNvSpPr>
          <p:nvPr>
            <p:ph type="body" sz="quarter" idx="11"/>
          </p:nvPr>
        </p:nvSpPr>
        <p:spPr>
          <a:xfrm>
            <a:off x="360363" y="792163"/>
            <a:ext cx="4320554" cy="5327650"/>
          </a:xfrm>
        </p:spPr>
        <p:txBody>
          <a:bodyPr/>
          <a:lstStyle/>
          <a:p>
            <a:endParaRPr lang="de-DE" dirty="0"/>
          </a:p>
          <a:p>
            <a:endParaRPr lang="de-DE" dirty="0"/>
          </a:p>
          <a:p>
            <a:r>
              <a:rPr lang="de-DE"/>
              <a:t>Wichtige Dimensionen sind:</a:t>
            </a:r>
            <a:endParaRPr lang="de-DE" dirty="0"/>
          </a:p>
          <a:p>
            <a:pPr marL="861822" lvl="1" indent="-285750">
              <a:buFont typeface="Arial" panose="020B0604020202020204" pitchFamily="34" charset="0"/>
              <a:buChar char="•"/>
            </a:pPr>
            <a:r>
              <a:rPr lang="de-DE" b="1"/>
              <a:t>Fehlerfreiheit, Konsistenz</a:t>
            </a:r>
            <a:endParaRPr lang="de-DE" b="1" dirty="0"/>
          </a:p>
          <a:p>
            <a:pPr marL="861822" lvl="1" indent="-285750">
              <a:buFont typeface="Arial" panose="020B0604020202020204" pitchFamily="34" charset="0"/>
              <a:buChar char="•"/>
            </a:pPr>
            <a:r>
              <a:rPr lang="de-DE" b="1" dirty="0"/>
              <a:t>Einheitlichkeit</a:t>
            </a:r>
          </a:p>
          <a:p>
            <a:pPr marL="861822" lvl="1" indent="-285750">
              <a:buFont typeface="Arial" panose="020B0604020202020204" pitchFamily="34" charset="0"/>
              <a:buChar char="•"/>
            </a:pPr>
            <a:r>
              <a:rPr lang="de-DE" b="1" dirty="0"/>
              <a:t>Vollständigkeit</a:t>
            </a:r>
          </a:p>
          <a:p>
            <a:pPr marL="861822" lvl="1" indent="-285750">
              <a:buFont typeface="Arial" panose="020B0604020202020204" pitchFamily="34" charset="0"/>
              <a:buChar char="•"/>
            </a:pPr>
            <a:r>
              <a:rPr lang="de-DE" b="1" dirty="0"/>
              <a:t>Aktualität</a:t>
            </a:r>
          </a:p>
          <a:p>
            <a:pPr marL="861822" lvl="1" indent="-285750">
              <a:buFont typeface="Arial" panose="020B0604020202020204" pitchFamily="34" charset="0"/>
              <a:buChar char="•"/>
            </a:pPr>
            <a:r>
              <a:rPr lang="de-DE" b="1" dirty="0"/>
              <a:t>Umfang</a:t>
            </a:r>
          </a:p>
          <a:p>
            <a:endParaRPr lang="de-DE"/>
          </a:p>
          <a:p>
            <a:endParaRPr lang="de-DE"/>
          </a:p>
          <a:p>
            <a:r>
              <a:rPr lang="de-DE"/>
              <a:t>Aus der Tagessicht:</a:t>
            </a:r>
            <a:endParaRPr lang="de-DE" dirty="0"/>
          </a:p>
          <a:p>
            <a:pPr marL="861822" lvl="1" indent="-285750">
              <a:buFont typeface="Arial" panose="020B0604020202020204" pitchFamily="34" charset="0"/>
              <a:buChar char="•"/>
            </a:pPr>
            <a:r>
              <a:rPr lang="de-DE"/>
              <a:t>Fehlende Werte</a:t>
            </a:r>
          </a:p>
          <a:p>
            <a:pPr marL="861822" lvl="1" indent="-285750">
              <a:buFont typeface="Arial" panose="020B0604020202020204" pitchFamily="34" charset="0"/>
              <a:buChar char="•"/>
            </a:pPr>
            <a:r>
              <a:rPr lang="de-DE"/>
              <a:t>Inkonsistente Werte</a:t>
            </a:r>
          </a:p>
          <a:p>
            <a:pPr marL="861822" lvl="1" indent="-285750">
              <a:buFont typeface="Arial" panose="020B0604020202020204" pitchFamily="34" charset="0"/>
              <a:buChar char="•"/>
            </a:pPr>
            <a:r>
              <a:rPr lang="de-DE"/>
              <a:t>Ausreißer</a:t>
            </a:r>
          </a:p>
          <a:p>
            <a:endParaRPr lang="de-DE" dirty="0"/>
          </a:p>
        </p:txBody>
      </p:sp>
    </p:spTree>
    <p:extLst>
      <p:ext uri="{BB962C8B-B14F-4D97-AF65-F5344CB8AC3E}">
        <p14:creationId xmlns:p14="http://schemas.microsoft.com/office/powerpoint/2010/main" val="500540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Berechnungsbeispiel Vollständigkeit</a:t>
            </a:r>
          </a:p>
        </p:txBody>
      </p:sp>
      <p:sp>
        <p:nvSpPr>
          <p:cNvPr id="5" name="Textplatzhalter 4"/>
          <p:cNvSpPr>
            <a:spLocks noGrp="1"/>
          </p:cNvSpPr>
          <p:nvPr>
            <p:ph type="body" sz="quarter" idx="11"/>
          </p:nvPr>
        </p:nvSpPr>
        <p:spPr>
          <a:xfrm>
            <a:off x="360363" y="719807"/>
            <a:ext cx="4464570" cy="5400006"/>
          </a:xfrm>
        </p:spPr>
        <p:txBody>
          <a:bodyPr/>
          <a:lstStyle/>
          <a:p>
            <a:r>
              <a:rPr lang="de-DE"/>
              <a:t>Datenqualität kann durch einfache Verhältniszahlen gemessen werden. </a:t>
            </a:r>
          </a:p>
          <a:p>
            <a:r>
              <a:rPr lang="de-DE"/>
              <a:t>Nur was gemessen wird, kann auch verbessert werden.</a:t>
            </a:r>
          </a:p>
          <a:p>
            <a:endParaRPr lang="de-DE"/>
          </a:p>
          <a:p>
            <a:r>
              <a:rPr lang="de-DE"/>
              <a:t>Beispiel :</a:t>
            </a:r>
          </a:p>
          <a:p>
            <a:endParaRPr lang="de-DE"/>
          </a:p>
          <a:p>
            <a:r>
              <a:rPr lang="de-DE"/>
              <a:t>Vollständigkeit </a:t>
            </a:r>
            <a:r>
              <a:rPr lang="de-DE" dirty="0"/>
              <a:t>wird hier in Bezug auf</a:t>
            </a:r>
          </a:p>
          <a:p>
            <a:r>
              <a:rPr lang="de-DE" dirty="0"/>
              <a:t>auf eine zusammengesetzte Attribut-</a:t>
            </a:r>
          </a:p>
          <a:p>
            <a:r>
              <a:rPr lang="de-DE" dirty="0" err="1"/>
              <a:t>struktur</a:t>
            </a:r>
            <a:r>
              <a:rPr lang="de-DE" dirty="0"/>
              <a:t> gemessen.</a:t>
            </a:r>
          </a:p>
          <a:p>
            <a:endParaRPr lang="de-DE" dirty="0"/>
          </a:p>
        </p:txBody>
      </p:sp>
      <p:graphicFrame>
        <p:nvGraphicFramePr>
          <p:cNvPr id="4" name="Tabelle 3"/>
          <p:cNvGraphicFramePr>
            <a:graphicFrameLocks noGrp="1"/>
          </p:cNvGraphicFramePr>
          <p:nvPr>
            <p:extLst>
              <p:ext uri="{D42A27DB-BD31-4B8C-83A1-F6EECF244321}">
                <p14:modId xmlns:p14="http://schemas.microsoft.com/office/powerpoint/2010/main" val="182242699"/>
              </p:ext>
            </p:extLst>
          </p:nvPr>
        </p:nvGraphicFramePr>
        <p:xfrm>
          <a:off x="4824933" y="647799"/>
          <a:ext cx="6336704" cy="5544616"/>
        </p:xfrm>
        <a:graphic>
          <a:graphicData uri="http://schemas.openxmlformats.org/drawingml/2006/table">
            <a:tbl>
              <a:tblPr/>
              <a:tblGrid>
                <a:gridCol w="1220421">
                  <a:extLst>
                    <a:ext uri="{9D8B030D-6E8A-4147-A177-3AD203B41FA5}">
                      <a16:colId xmlns:a16="http://schemas.microsoft.com/office/drawing/2014/main" xmlns="" val="20000"/>
                    </a:ext>
                  </a:extLst>
                </a:gridCol>
                <a:gridCol w="5116283">
                  <a:extLst>
                    <a:ext uri="{9D8B030D-6E8A-4147-A177-3AD203B41FA5}">
                      <a16:colId xmlns:a16="http://schemas.microsoft.com/office/drawing/2014/main" xmlns="" val="20001"/>
                    </a:ext>
                  </a:extLst>
                </a:gridCol>
              </a:tblGrid>
              <a:tr h="253909">
                <a:tc>
                  <a:txBody>
                    <a:bodyPr/>
                    <a:lstStyle/>
                    <a:p>
                      <a:pPr fontAlgn="t"/>
                      <a:r>
                        <a:rPr lang="de-DE" sz="1400" b="1" dirty="0">
                          <a:solidFill>
                            <a:srgbClr val="FFFFFF"/>
                          </a:solidFill>
                          <a:effectLst/>
                        </a:rPr>
                        <a:t>Titel</a:t>
                      </a:r>
                      <a:endParaRPr lang="de-DE" sz="1400" dirty="0">
                        <a:effectLst/>
                      </a:endParaRPr>
                    </a:p>
                  </a:txBody>
                  <a:tcPr marL="31103" marR="31103" marT="15552" marB="15552">
                    <a:lnL>
                      <a:noFill/>
                    </a:lnL>
                    <a:lnR>
                      <a:noFill/>
                    </a:lnR>
                    <a:lnT>
                      <a:noFill/>
                    </a:lnT>
                    <a:lnB>
                      <a:noFill/>
                    </a:lnB>
                    <a:solidFill>
                      <a:srgbClr val="BFBFBF"/>
                    </a:solidFill>
                  </a:tcPr>
                </a:tc>
                <a:tc>
                  <a:txBody>
                    <a:bodyPr/>
                    <a:lstStyle/>
                    <a:p>
                      <a:r>
                        <a:rPr lang="de-DE" sz="1400" dirty="0">
                          <a:effectLst/>
                        </a:rPr>
                        <a:t>Vollständigkeit (</a:t>
                      </a:r>
                      <a:r>
                        <a:rPr lang="de-DE" sz="1400" dirty="0" err="1">
                          <a:effectLst/>
                        </a:rPr>
                        <a:t>Completeness</a:t>
                      </a:r>
                      <a:r>
                        <a:rPr lang="de-DE" sz="1400" dirty="0">
                          <a:effectLst/>
                        </a:rPr>
                        <a:t>)</a:t>
                      </a:r>
                    </a:p>
                  </a:txBody>
                  <a:tcPr marL="31103" marR="31103" marT="15552" marB="15552" anchor="ctr">
                    <a:lnL>
                      <a:noFill/>
                    </a:lnL>
                    <a:lnR>
                      <a:noFill/>
                    </a:lnR>
                    <a:lnT>
                      <a:noFill/>
                    </a:lnT>
                    <a:lnB>
                      <a:noFill/>
                    </a:lnB>
                    <a:solidFill>
                      <a:srgbClr val="F2F2F2"/>
                    </a:solidFill>
                  </a:tcPr>
                </a:tc>
                <a:extLst>
                  <a:ext uri="{0D108BD9-81ED-4DB2-BD59-A6C34878D82A}">
                    <a16:rowId xmlns:a16="http://schemas.microsoft.com/office/drawing/2014/main" xmlns="" val="10000"/>
                  </a:ext>
                </a:extLst>
              </a:tr>
              <a:tr h="475512">
                <a:tc>
                  <a:txBody>
                    <a:bodyPr/>
                    <a:lstStyle/>
                    <a:p>
                      <a:pPr fontAlgn="t"/>
                      <a:r>
                        <a:rPr lang="de-DE" sz="1400" b="1">
                          <a:solidFill>
                            <a:srgbClr val="FFFFFF"/>
                          </a:solidFill>
                          <a:effectLst/>
                        </a:rPr>
                        <a:t>Definition</a:t>
                      </a:r>
                      <a:endParaRPr lang="de-DE" sz="1400">
                        <a:effectLst/>
                      </a:endParaRPr>
                    </a:p>
                  </a:txBody>
                  <a:tcPr marL="31103" marR="31103" marT="15552" marB="15552">
                    <a:lnL>
                      <a:noFill/>
                    </a:lnL>
                    <a:lnR>
                      <a:noFill/>
                    </a:lnR>
                    <a:lnT>
                      <a:noFill/>
                    </a:lnT>
                    <a:lnB>
                      <a:noFill/>
                    </a:lnB>
                    <a:solidFill>
                      <a:srgbClr val="BFBFBF"/>
                    </a:solidFill>
                  </a:tcPr>
                </a:tc>
                <a:tc>
                  <a:txBody>
                    <a:bodyPr/>
                    <a:lstStyle/>
                    <a:p>
                      <a:r>
                        <a:rPr lang="de-DE" sz="1400">
                          <a:effectLst/>
                        </a:rPr>
                        <a:t>Ein Datensatz muss alle notwendigen Attribute enthalten.</a:t>
                      </a:r>
                      <a:br>
                        <a:rPr lang="de-DE" sz="1400">
                          <a:effectLst/>
                        </a:rPr>
                      </a:br>
                      <a:r>
                        <a:rPr lang="de-DE" sz="1400">
                          <a:effectLst/>
                        </a:rPr>
                        <a:t>Attribute müssen alle notwendigen Daten enthalten.</a:t>
                      </a:r>
                    </a:p>
                  </a:txBody>
                  <a:tcPr marL="31103" marR="31103" marT="15552" marB="15552" anchor="ctr">
                    <a:lnL>
                      <a:noFill/>
                    </a:lnL>
                    <a:lnR>
                      <a:noFill/>
                    </a:lnR>
                    <a:lnT>
                      <a:noFill/>
                    </a:lnT>
                    <a:lnB>
                      <a:noFill/>
                    </a:lnB>
                    <a:solidFill>
                      <a:srgbClr val="F2F2F2"/>
                    </a:solidFill>
                  </a:tcPr>
                </a:tc>
                <a:extLst>
                  <a:ext uri="{0D108BD9-81ED-4DB2-BD59-A6C34878D82A}">
                    <a16:rowId xmlns:a16="http://schemas.microsoft.com/office/drawing/2014/main" xmlns="" val="10001"/>
                  </a:ext>
                </a:extLst>
              </a:tr>
              <a:tr h="253909">
                <a:tc>
                  <a:txBody>
                    <a:bodyPr/>
                    <a:lstStyle/>
                    <a:p>
                      <a:pPr fontAlgn="t"/>
                      <a:r>
                        <a:rPr lang="de-DE" sz="1400" b="1">
                          <a:solidFill>
                            <a:srgbClr val="FFFFFF"/>
                          </a:solidFill>
                          <a:effectLst/>
                        </a:rPr>
                        <a:t>Referenz</a:t>
                      </a:r>
                      <a:endParaRPr lang="de-DE" sz="1400">
                        <a:effectLst/>
                      </a:endParaRPr>
                    </a:p>
                  </a:txBody>
                  <a:tcPr marL="31103" marR="31103" marT="15552" marB="15552">
                    <a:lnL>
                      <a:noFill/>
                    </a:lnL>
                    <a:lnR>
                      <a:noFill/>
                    </a:lnR>
                    <a:lnT>
                      <a:noFill/>
                    </a:lnT>
                    <a:lnB>
                      <a:noFill/>
                    </a:lnB>
                    <a:solidFill>
                      <a:srgbClr val="BFBFBF"/>
                    </a:solidFill>
                  </a:tcPr>
                </a:tc>
                <a:tc>
                  <a:txBody>
                    <a:bodyPr/>
                    <a:lstStyle/>
                    <a:p>
                      <a:r>
                        <a:rPr lang="de-DE" sz="1400">
                          <a:effectLst/>
                        </a:rPr>
                        <a:t>Geschäftsregeln definieren die Kriterien für 100% Vollständigkeit.</a:t>
                      </a:r>
                    </a:p>
                  </a:txBody>
                  <a:tcPr marL="31103" marR="31103" marT="15552" marB="15552" anchor="ctr">
                    <a:lnL>
                      <a:noFill/>
                    </a:lnL>
                    <a:lnR>
                      <a:noFill/>
                    </a:lnR>
                    <a:lnT>
                      <a:noFill/>
                    </a:lnT>
                    <a:lnB>
                      <a:noFill/>
                    </a:lnB>
                    <a:solidFill>
                      <a:srgbClr val="F2F2F2"/>
                    </a:solidFill>
                  </a:tcPr>
                </a:tc>
                <a:extLst>
                  <a:ext uri="{0D108BD9-81ED-4DB2-BD59-A6C34878D82A}">
                    <a16:rowId xmlns:a16="http://schemas.microsoft.com/office/drawing/2014/main" xmlns="" val="10002"/>
                  </a:ext>
                </a:extLst>
              </a:tr>
              <a:tr h="253909">
                <a:tc>
                  <a:txBody>
                    <a:bodyPr/>
                    <a:lstStyle/>
                    <a:p>
                      <a:pPr fontAlgn="t"/>
                      <a:r>
                        <a:rPr lang="de-DE" sz="1400" b="1">
                          <a:solidFill>
                            <a:srgbClr val="FFFFFF"/>
                          </a:solidFill>
                          <a:effectLst/>
                        </a:rPr>
                        <a:t>Kennzahl</a:t>
                      </a:r>
                      <a:endParaRPr lang="de-DE" sz="1400">
                        <a:effectLst/>
                      </a:endParaRPr>
                    </a:p>
                  </a:txBody>
                  <a:tcPr marL="31103" marR="31103" marT="15552" marB="15552">
                    <a:lnL>
                      <a:noFill/>
                    </a:lnL>
                    <a:lnR>
                      <a:noFill/>
                    </a:lnR>
                    <a:lnT>
                      <a:noFill/>
                    </a:lnT>
                    <a:lnB>
                      <a:noFill/>
                    </a:lnB>
                    <a:solidFill>
                      <a:srgbClr val="BFBFBF"/>
                    </a:solidFill>
                  </a:tcPr>
                </a:tc>
                <a:tc>
                  <a:txBody>
                    <a:bodyPr/>
                    <a:lstStyle/>
                    <a:p>
                      <a:r>
                        <a:rPr lang="de-DE" sz="1400">
                          <a:effectLst/>
                        </a:rPr>
                        <a:t>Erreichungsgrad Vollständigkeit = 0 - 100%</a:t>
                      </a:r>
                    </a:p>
                  </a:txBody>
                  <a:tcPr marL="31103" marR="31103" marT="15552" marB="15552" anchor="ctr">
                    <a:lnL>
                      <a:noFill/>
                    </a:lnL>
                    <a:lnR>
                      <a:noFill/>
                    </a:lnR>
                    <a:lnT>
                      <a:noFill/>
                    </a:lnT>
                    <a:lnB>
                      <a:noFill/>
                    </a:lnB>
                    <a:solidFill>
                      <a:srgbClr val="F2F2F2"/>
                    </a:solidFill>
                  </a:tcPr>
                </a:tc>
                <a:extLst>
                  <a:ext uri="{0D108BD9-81ED-4DB2-BD59-A6C34878D82A}">
                    <a16:rowId xmlns:a16="http://schemas.microsoft.com/office/drawing/2014/main" xmlns="" val="10003"/>
                  </a:ext>
                </a:extLst>
              </a:tr>
              <a:tr h="253909">
                <a:tc>
                  <a:txBody>
                    <a:bodyPr/>
                    <a:lstStyle/>
                    <a:p>
                      <a:pPr fontAlgn="t"/>
                      <a:r>
                        <a:rPr lang="de-DE" sz="1400" b="1">
                          <a:solidFill>
                            <a:srgbClr val="FFFFFF"/>
                          </a:solidFill>
                          <a:effectLst/>
                        </a:rPr>
                        <a:t>Messeinheit</a:t>
                      </a:r>
                      <a:endParaRPr lang="de-DE" sz="1400">
                        <a:effectLst/>
                      </a:endParaRPr>
                    </a:p>
                  </a:txBody>
                  <a:tcPr marL="31103" marR="31103" marT="15552" marB="15552">
                    <a:lnL>
                      <a:noFill/>
                    </a:lnL>
                    <a:lnR>
                      <a:noFill/>
                    </a:lnR>
                    <a:lnT>
                      <a:noFill/>
                    </a:lnT>
                    <a:lnB>
                      <a:noFill/>
                    </a:lnB>
                    <a:solidFill>
                      <a:srgbClr val="BFBFBF"/>
                    </a:solidFill>
                  </a:tcPr>
                </a:tc>
                <a:tc>
                  <a:txBody>
                    <a:bodyPr/>
                    <a:lstStyle/>
                    <a:p>
                      <a:r>
                        <a:rPr lang="de-DE" sz="1400">
                          <a:effectLst/>
                        </a:rPr>
                        <a:t>Prozent</a:t>
                      </a:r>
                    </a:p>
                  </a:txBody>
                  <a:tcPr marL="31103" marR="31103" marT="15552" marB="15552" anchor="ctr">
                    <a:lnL>
                      <a:noFill/>
                    </a:lnL>
                    <a:lnR>
                      <a:noFill/>
                    </a:lnR>
                    <a:lnT>
                      <a:noFill/>
                    </a:lnT>
                    <a:lnB>
                      <a:noFill/>
                    </a:lnB>
                    <a:solidFill>
                      <a:srgbClr val="F2F2F2"/>
                    </a:solidFill>
                  </a:tcPr>
                </a:tc>
                <a:extLst>
                  <a:ext uri="{0D108BD9-81ED-4DB2-BD59-A6C34878D82A}">
                    <a16:rowId xmlns:a16="http://schemas.microsoft.com/office/drawing/2014/main" xmlns="" val="10004"/>
                  </a:ext>
                </a:extLst>
              </a:tr>
              <a:tr h="3134750">
                <a:tc>
                  <a:txBody>
                    <a:bodyPr/>
                    <a:lstStyle/>
                    <a:p>
                      <a:pPr fontAlgn="t"/>
                      <a:r>
                        <a:rPr lang="de-DE" sz="1400" b="1">
                          <a:solidFill>
                            <a:srgbClr val="FFFFFF"/>
                          </a:solidFill>
                          <a:effectLst/>
                        </a:rPr>
                        <a:t>Beispiel</a:t>
                      </a:r>
                      <a:endParaRPr lang="de-DE" sz="1400">
                        <a:effectLst/>
                      </a:endParaRPr>
                    </a:p>
                  </a:txBody>
                  <a:tcPr marL="31103" marR="31103" marT="15552" marB="15552">
                    <a:lnL>
                      <a:noFill/>
                    </a:lnL>
                    <a:lnR>
                      <a:noFill/>
                    </a:lnR>
                    <a:lnT>
                      <a:noFill/>
                    </a:lnT>
                    <a:lnB>
                      <a:noFill/>
                    </a:lnB>
                    <a:solidFill>
                      <a:srgbClr val="BFBFBF"/>
                    </a:solidFill>
                  </a:tcPr>
                </a:tc>
                <a:tc>
                  <a:txBody>
                    <a:bodyPr/>
                    <a:lstStyle/>
                    <a:p>
                      <a:r>
                        <a:rPr lang="de-DE" sz="1400" u="sng" dirty="0">
                          <a:effectLst/>
                        </a:rPr>
                        <a:t>Vollständigkeit Attribut</a:t>
                      </a:r>
                      <a:r>
                        <a:rPr lang="de-DE" sz="1400" dirty="0">
                          <a:effectLst/>
                        </a:rPr>
                        <a:t> Das Attribut "Kundennummer" identifiziert einen Kunden und muss immer gefüllt sein.</a:t>
                      </a:r>
                    </a:p>
                    <a:p>
                      <a:r>
                        <a:rPr lang="de-DE" sz="1400" u="sng" dirty="0">
                          <a:effectLst/>
                        </a:rPr>
                        <a:t>Vollständigkeit Datensatz</a:t>
                      </a:r>
                      <a:endParaRPr lang="de-DE" sz="1400" dirty="0">
                        <a:effectLst/>
                      </a:endParaRPr>
                    </a:p>
                    <a:p>
                      <a:r>
                        <a:rPr lang="de-DE" sz="1400" dirty="0">
                          <a:effectLst/>
                        </a:rPr>
                        <a:t>Ein vollständiger "Kundenadressdatensatz" besteht aus folgenden Attributen.</a:t>
                      </a:r>
                    </a:p>
                    <a:p>
                      <a:pPr>
                        <a:buFont typeface="+mj-lt"/>
                        <a:buAutoNum type="arabicPeriod"/>
                      </a:pPr>
                      <a:r>
                        <a:rPr lang="de-DE" sz="1400" dirty="0">
                          <a:effectLst/>
                        </a:rPr>
                        <a:t>Kundennummer</a:t>
                      </a:r>
                    </a:p>
                    <a:p>
                      <a:pPr>
                        <a:buFont typeface="+mj-lt"/>
                        <a:buAutoNum type="arabicPeriod"/>
                      </a:pPr>
                      <a:r>
                        <a:rPr lang="de-DE" sz="1400" dirty="0">
                          <a:effectLst/>
                        </a:rPr>
                        <a:t>Vorname</a:t>
                      </a:r>
                    </a:p>
                    <a:p>
                      <a:pPr>
                        <a:buFont typeface="+mj-lt"/>
                        <a:buAutoNum type="arabicPeriod"/>
                      </a:pPr>
                      <a:r>
                        <a:rPr lang="de-DE" sz="1400" dirty="0">
                          <a:effectLst/>
                        </a:rPr>
                        <a:t>Nachname</a:t>
                      </a:r>
                    </a:p>
                    <a:p>
                      <a:pPr>
                        <a:buFont typeface="+mj-lt"/>
                        <a:buAutoNum type="arabicPeriod"/>
                      </a:pPr>
                      <a:r>
                        <a:rPr lang="de-DE" sz="1400" dirty="0">
                          <a:effectLst/>
                        </a:rPr>
                        <a:t>Straße</a:t>
                      </a:r>
                    </a:p>
                    <a:p>
                      <a:pPr>
                        <a:buFont typeface="+mj-lt"/>
                        <a:buAutoNum type="arabicPeriod"/>
                      </a:pPr>
                      <a:r>
                        <a:rPr lang="de-DE" sz="1400" dirty="0">
                          <a:effectLst/>
                        </a:rPr>
                        <a:t>Hausnummer</a:t>
                      </a:r>
                    </a:p>
                    <a:p>
                      <a:pPr>
                        <a:buFont typeface="+mj-lt"/>
                        <a:buAutoNum type="arabicPeriod"/>
                      </a:pPr>
                      <a:r>
                        <a:rPr lang="de-DE" sz="1400" dirty="0">
                          <a:effectLst/>
                        </a:rPr>
                        <a:t>PLZ</a:t>
                      </a:r>
                    </a:p>
                    <a:p>
                      <a:pPr>
                        <a:buFont typeface="+mj-lt"/>
                        <a:buAutoNum type="arabicPeriod"/>
                      </a:pPr>
                      <a:r>
                        <a:rPr lang="de-DE" sz="1400" dirty="0">
                          <a:effectLst/>
                        </a:rPr>
                        <a:t>Ort</a:t>
                      </a:r>
                    </a:p>
                    <a:p>
                      <a:r>
                        <a:rPr lang="de-DE" sz="1400" dirty="0">
                          <a:effectLst/>
                        </a:rPr>
                        <a:t>Fehlt eines oder mehrere Attribute, ist der Datensatz nicht vollständig.</a:t>
                      </a:r>
                    </a:p>
                  </a:txBody>
                  <a:tcPr marL="31103" marR="31103" marT="15552" marB="15552" anchor="ctr">
                    <a:lnL>
                      <a:noFill/>
                    </a:lnL>
                    <a:lnR>
                      <a:noFill/>
                    </a:lnR>
                    <a:lnT>
                      <a:noFill/>
                    </a:lnT>
                    <a:lnB>
                      <a:noFill/>
                    </a:lnB>
                    <a:solidFill>
                      <a:srgbClr val="F2F2F2"/>
                    </a:solidFill>
                  </a:tcPr>
                </a:tc>
                <a:extLst>
                  <a:ext uri="{0D108BD9-81ED-4DB2-BD59-A6C34878D82A}">
                    <a16:rowId xmlns:a16="http://schemas.microsoft.com/office/drawing/2014/main" xmlns="" val="10005"/>
                  </a:ext>
                </a:extLst>
              </a:tr>
              <a:tr h="918718">
                <a:tc>
                  <a:txBody>
                    <a:bodyPr/>
                    <a:lstStyle/>
                    <a:p>
                      <a:pPr fontAlgn="t"/>
                      <a:r>
                        <a:rPr lang="de-DE" sz="1400" b="1">
                          <a:solidFill>
                            <a:srgbClr val="FFFFFF"/>
                          </a:solidFill>
                          <a:effectLst/>
                        </a:rPr>
                        <a:t>Beispiel Berechnung</a:t>
                      </a:r>
                      <a:endParaRPr lang="de-DE" sz="1400">
                        <a:effectLst/>
                      </a:endParaRPr>
                    </a:p>
                  </a:txBody>
                  <a:tcPr marL="31103" marR="31103" marT="15552" marB="15552">
                    <a:lnL>
                      <a:noFill/>
                    </a:lnL>
                    <a:lnR>
                      <a:noFill/>
                    </a:lnR>
                    <a:lnT>
                      <a:noFill/>
                    </a:lnT>
                    <a:lnB>
                      <a:noFill/>
                    </a:lnB>
                    <a:solidFill>
                      <a:srgbClr val="BFBFBF"/>
                    </a:solidFill>
                  </a:tcPr>
                </a:tc>
                <a:tc>
                  <a:txBody>
                    <a:bodyPr/>
                    <a:lstStyle/>
                    <a:p>
                      <a:pPr algn="l" fontAlgn="t"/>
                      <a:r>
                        <a:rPr lang="de-DE" sz="1400" dirty="0">
                          <a:effectLst/>
                        </a:rPr>
                        <a:t>100.000 Kundendatensätze liegen vor. Davon sind im Attribut "Kundennummer" 2.000 Feldeinträge leer.</a:t>
                      </a:r>
                    </a:p>
                    <a:p>
                      <a:pPr algn="l" fontAlgn="t"/>
                      <a:r>
                        <a:rPr lang="de-DE" sz="1400" dirty="0">
                          <a:effectLst/>
                        </a:rPr>
                        <a:t>100.000 - 2.000 = 98.000</a:t>
                      </a:r>
                      <a:br>
                        <a:rPr lang="de-DE" sz="1400" dirty="0">
                          <a:effectLst/>
                        </a:rPr>
                      </a:br>
                      <a:r>
                        <a:rPr lang="de-DE" sz="1400" dirty="0">
                          <a:effectLst/>
                        </a:rPr>
                        <a:t>98.000 / 100.000 x 100 = 98% Vollständigkeit</a:t>
                      </a:r>
                    </a:p>
                  </a:txBody>
                  <a:tcPr marL="31103" marR="31103" marT="15552" marB="15552">
                    <a:lnL>
                      <a:noFill/>
                    </a:lnL>
                    <a:lnR>
                      <a:noFill/>
                    </a:lnR>
                    <a:lnT>
                      <a:noFill/>
                    </a:lnT>
                    <a:lnB>
                      <a:noFill/>
                    </a:lnB>
                    <a:solidFill>
                      <a:srgbClr val="F2F2F2"/>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380454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Übung zu Metriken der Datenqualität</a:t>
            </a:r>
          </a:p>
        </p:txBody>
      </p:sp>
      <p:sp>
        <p:nvSpPr>
          <p:cNvPr id="5" name="Textplatzhalter 4"/>
          <p:cNvSpPr>
            <a:spLocks noGrp="1"/>
          </p:cNvSpPr>
          <p:nvPr>
            <p:ph type="body" sz="quarter" idx="11"/>
          </p:nvPr>
        </p:nvSpPr>
        <p:spPr/>
        <p:txBody>
          <a:bodyPr/>
          <a:lstStyle/>
          <a:p>
            <a:r>
              <a:rPr lang="de-DE"/>
              <a:t>Markieren Sie in der folgenden Tabelle mit Kundendaten eines Versicherungsunternehmens diejenigen Zellen mangelnder Datenqualität in den Dimensionen Fehlerfreiheit, Einheitlichkeit und Vollständigkeit. Benennen Sie je Spalte die betroffenen Qualitätsdimensionen. Berechnen Sie je Qualitätsdimension Fehlerprozente in Bezug auf jeweils eine Spalte und 10 Beispieldatensätze. </a:t>
            </a:r>
          </a:p>
          <a:p>
            <a:r>
              <a:rPr lang="de-DE"/>
              <a:t> </a:t>
            </a:r>
          </a:p>
          <a:p>
            <a:r>
              <a:rPr lang="de-DE"/>
              <a:t>Siehe Datei Übung Lösung zu Metriken der Datenqualität.docx</a:t>
            </a:r>
          </a:p>
        </p:txBody>
      </p:sp>
      <p:graphicFrame>
        <p:nvGraphicFramePr>
          <p:cNvPr id="7" name="Tabelle 6"/>
          <p:cNvGraphicFramePr>
            <a:graphicFrameLocks noGrp="1"/>
          </p:cNvGraphicFramePr>
          <p:nvPr>
            <p:extLst>
              <p:ext uri="{D42A27DB-BD31-4B8C-83A1-F6EECF244321}">
                <p14:modId xmlns:p14="http://schemas.microsoft.com/office/powerpoint/2010/main" val="558953100"/>
              </p:ext>
            </p:extLst>
          </p:nvPr>
        </p:nvGraphicFramePr>
        <p:xfrm>
          <a:off x="2376662" y="2392364"/>
          <a:ext cx="6768751" cy="3520408"/>
        </p:xfrm>
        <a:graphic>
          <a:graphicData uri="http://schemas.openxmlformats.org/drawingml/2006/table">
            <a:tbl>
              <a:tblPr firstRow="1" firstCol="1" bandRow="1">
                <a:tableStyleId>{5C22544A-7EE6-4342-B048-85BDC9FD1C3A}</a:tableStyleId>
              </a:tblPr>
              <a:tblGrid>
                <a:gridCol w="847581">
                  <a:extLst>
                    <a:ext uri="{9D8B030D-6E8A-4147-A177-3AD203B41FA5}">
                      <a16:colId xmlns:a16="http://schemas.microsoft.com/office/drawing/2014/main" xmlns="" val="20000"/>
                    </a:ext>
                  </a:extLst>
                </a:gridCol>
                <a:gridCol w="736594">
                  <a:extLst>
                    <a:ext uri="{9D8B030D-6E8A-4147-A177-3AD203B41FA5}">
                      <a16:colId xmlns:a16="http://schemas.microsoft.com/office/drawing/2014/main" xmlns="" val="20001"/>
                    </a:ext>
                  </a:extLst>
                </a:gridCol>
                <a:gridCol w="775927">
                  <a:extLst>
                    <a:ext uri="{9D8B030D-6E8A-4147-A177-3AD203B41FA5}">
                      <a16:colId xmlns:a16="http://schemas.microsoft.com/office/drawing/2014/main" xmlns="" val="20002"/>
                    </a:ext>
                  </a:extLst>
                </a:gridCol>
                <a:gridCol w="1111148">
                  <a:extLst>
                    <a:ext uri="{9D8B030D-6E8A-4147-A177-3AD203B41FA5}">
                      <a16:colId xmlns:a16="http://schemas.microsoft.com/office/drawing/2014/main" xmlns="" val="20003"/>
                    </a:ext>
                  </a:extLst>
                </a:gridCol>
                <a:gridCol w="849231">
                  <a:extLst>
                    <a:ext uri="{9D8B030D-6E8A-4147-A177-3AD203B41FA5}">
                      <a16:colId xmlns:a16="http://schemas.microsoft.com/office/drawing/2014/main" xmlns="" val="20004"/>
                    </a:ext>
                  </a:extLst>
                </a:gridCol>
                <a:gridCol w="1368150">
                  <a:extLst>
                    <a:ext uri="{9D8B030D-6E8A-4147-A177-3AD203B41FA5}">
                      <a16:colId xmlns:a16="http://schemas.microsoft.com/office/drawing/2014/main" xmlns="" val="20005"/>
                    </a:ext>
                  </a:extLst>
                </a:gridCol>
                <a:gridCol w="1080120">
                  <a:extLst>
                    <a:ext uri="{9D8B030D-6E8A-4147-A177-3AD203B41FA5}">
                      <a16:colId xmlns:a16="http://schemas.microsoft.com/office/drawing/2014/main" xmlns="" val="20006"/>
                    </a:ext>
                  </a:extLst>
                </a:gridCol>
              </a:tblGrid>
              <a:tr h="777232">
                <a:tc>
                  <a:txBody>
                    <a:bodyPr/>
                    <a:lstStyle/>
                    <a:p>
                      <a:pPr>
                        <a:spcAft>
                          <a:spcPts val="0"/>
                        </a:spcAft>
                        <a:tabLst>
                          <a:tab pos="3150870" algn="l"/>
                        </a:tabLst>
                      </a:pPr>
                      <a:r>
                        <a:rPr lang="de-DE" sz="1100">
                          <a:effectLst/>
                        </a:rPr>
                        <a:t>VertagsNr</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Baujahr</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Vorort</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Bauart</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Anzahl Bäder</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b="1" kern="1200">
                          <a:solidFill>
                            <a:schemeClr val="lt1"/>
                          </a:solidFill>
                          <a:effectLst/>
                          <a:latin typeface="+mn-lt"/>
                          <a:ea typeface="+mn-ea"/>
                          <a:cs typeface="+mn-cs"/>
                        </a:rPr>
                        <a:t>Küchenausstattung</a:t>
                      </a:r>
                    </a:p>
                  </a:txBody>
                  <a:tcPr marL="68580" marR="68580" marT="0" marB="0"/>
                </a:tc>
                <a:tc>
                  <a:txBody>
                    <a:bodyPr/>
                    <a:lstStyle/>
                    <a:p>
                      <a:pPr>
                        <a:spcAft>
                          <a:spcPts val="0"/>
                        </a:spcAft>
                        <a:tabLst>
                          <a:tab pos="3150870" algn="l"/>
                        </a:tabLst>
                      </a:pPr>
                      <a:r>
                        <a:rPr lang="de-DE" sz="1100">
                          <a:effectLst/>
                          <a:latin typeface="+mn-lt"/>
                          <a:ea typeface="+mn-ea"/>
                        </a:rPr>
                        <a:t>Verkaufspreis</a:t>
                      </a:r>
                      <a:endParaRPr lang="de-DE" sz="1200">
                        <a:effectLst/>
                        <a:latin typeface="Times New Roman"/>
                        <a:ea typeface="Times New Roman"/>
                      </a:endParaRPr>
                    </a:p>
                  </a:txBody>
                  <a:tcPr marL="68580" marR="68580" marT="0" marB="0"/>
                </a:tc>
                <a:extLst>
                  <a:ext uri="{0D108BD9-81ED-4DB2-BD59-A6C34878D82A}">
                    <a16:rowId xmlns:a16="http://schemas.microsoft.com/office/drawing/2014/main" xmlns="" val="10000"/>
                  </a:ext>
                </a:extLst>
              </a:tr>
              <a:tr h="259077">
                <a:tc>
                  <a:txBody>
                    <a:bodyPr/>
                    <a:lstStyle/>
                    <a:p>
                      <a:pPr>
                        <a:spcAft>
                          <a:spcPts val="0"/>
                        </a:spcAft>
                        <a:tabLst>
                          <a:tab pos="3150870" algn="l"/>
                        </a:tabLst>
                      </a:pPr>
                      <a:r>
                        <a:rPr lang="de-DE" sz="1100">
                          <a:effectLst/>
                        </a:rPr>
                        <a:t>17-7843</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2007</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latin typeface="+mn-lt"/>
                          <a:ea typeface="+mn-ea"/>
                        </a:rPr>
                        <a:t>EFH</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2</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200">
                          <a:effectLst/>
                          <a:latin typeface="Times New Roman"/>
                          <a:ea typeface="Times New Roman"/>
                        </a:rPr>
                        <a:t>Einfach</a:t>
                      </a:r>
                    </a:p>
                  </a:txBody>
                  <a:tcPr marL="68580" marR="68580" marT="0" marB="0"/>
                </a:tc>
                <a:tc>
                  <a:txBody>
                    <a:bodyPr/>
                    <a:lstStyle/>
                    <a:p>
                      <a:pPr>
                        <a:spcAft>
                          <a:spcPts val="0"/>
                        </a:spcAft>
                        <a:tabLst>
                          <a:tab pos="3150870" algn="l"/>
                        </a:tabLst>
                      </a:pPr>
                      <a:r>
                        <a:rPr lang="de-DE" sz="1100">
                          <a:effectLst/>
                        </a:rPr>
                        <a:t>496000</a:t>
                      </a:r>
                      <a:endParaRPr lang="de-DE" sz="1200">
                        <a:effectLst/>
                        <a:latin typeface="Times New Roman"/>
                        <a:ea typeface="Times New Roman"/>
                      </a:endParaRPr>
                    </a:p>
                  </a:txBody>
                  <a:tcPr marL="68580" marR="68580" marT="0" marB="0"/>
                </a:tc>
                <a:extLst>
                  <a:ext uri="{0D108BD9-81ED-4DB2-BD59-A6C34878D82A}">
                    <a16:rowId xmlns:a16="http://schemas.microsoft.com/office/drawing/2014/main" xmlns="" val="10001"/>
                  </a:ext>
                </a:extLst>
              </a:tr>
              <a:tr h="259077">
                <a:tc>
                  <a:txBody>
                    <a:bodyPr/>
                    <a:lstStyle/>
                    <a:p>
                      <a:pPr>
                        <a:spcAft>
                          <a:spcPts val="0"/>
                        </a:spcAft>
                        <a:tabLst>
                          <a:tab pos="3150870" algn="l"/>
                        </a:tabLst>
                      </a:pPr>
                      <a:r>
                        <a:rPr lang="de-DE" sz="1100">
                          <a:effectLst/>
                        </a:rPr>
                        <a:t>17-7844</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2001</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Gronau</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DHH</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2,5</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200">
                          <a:effectLst/>
                          <a:latin typeface="Times New Roman"/>
                          <a:ea typeface="Times New Roman"/>
                        </a:rPr>
                        <a:t>hochwertig</a:t>
                      </a:r>
                    </a:p>
                  </a:txBody>
                  <a:tcPr marL="68580" marR="68580" marT="0" marB="0"/>
                </a:tc>
                <a:tc>
                  <a:txBody>
                    <a:bodyPr/>
                    <a:lstStyle/>
                    <a:p>
                      <a:pPr>
                        <a:spcAft>
                          <a:spcPts val="0"/>
                        </a:spcAft>
                        <a:tabLst>
                          <a:tab pos="3150870" algn="l"/>
                        </a:tabLst>
                      </a:pPr>
                      <a:r>
                        <a:rPr lang="de-DE" sz="1100">
                          <a:effectLst/>
                        </a:rPr>
                        <a:t>334000</a:t>
                      </a:r>
                      <a:endParaRPr lang="de-DE" sz="1200">
                        <a:effectLst/>
                        <a:latin typeface="Times New Roman"/>
                        <a:ea typeface="Times New Roman"/>
                      </a:endParaRPr>
                    </a:p>
                  </a:txBody>
                  <a:tcPr marL="68580" marR="68580" marT="0" marB="0"/>
                </a:tc>
                <a:extLst>
                  <a:ext uri="{0D108BD9-81ED-4DB2-BD59-A6C34878D82A}">
                    <a16:rowId xmlns:a16="http://schemas.microsoft.com/office/drawing/2014/main" xmlns="" val="10002"/>
                  </a:ext>
                </a:extLst>
              </a:tr>
              <a:tr h="259077">
                <a:tc>
                  <a:txBody>
                    <a:bodyPr/>
                    <a:lstStyle/>
                    <a:p>
                      <a:pPr>
                        <a:spcAft>
                          <a:spcPts val="0"/>
                        </a:spcAft>
                        <a:tabLst>
                          <a:tab pos="3150870" algn="l"/>
                        </a:tabLst>
                      </a:pPr>
                      <a:r>
                        <a:rPr lang="de-DE" sz="1100">
                          <a:effectLst/>
                        </a:rPr>
                        <a:t>17-7848</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200">
                          <a:effectLst/>
                          <a:latin typeface="Times New Roman"/>
                          <a:ea typeface="Times New Roman"/>
                        </a:rPr>
                        <a:t>1993</a:t>
                      </a:r>
                    </a:p>
                  </a:txBody>
                  <a:tcPr marL="68580" marR="68580" marT="0" marB="0"/>
                </a:tc>
                <a:tc>
                  <a:txBody>
                    <a:bodyPr/>
                    <a:lstStyle/>
                    <a:p>
                      <a:pPr>
                        <a:spcAft>
                          <a:spcPts val="0"/>
                        </a:spcAft>
                        <a:tabLst>
                          <a:tab pos="3150870" algn="l"/>
                        </a:tabLst>
                      </a:pPr>
                      <a:r>
                        <a:rPr lang="de-DE" sz="1100">
                          <a:effectLst/>
                        </a:rPr>
                        <a:t>Refrath</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latin typeface="+mn-lt"/>
                          <a:ea typeface="+mn-ea"/>
                        </a:rPr>
                        <a:t>Doppelhaus</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1</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200">
                          <a:effectLst/>
                          <a:latin typeface="Times New Roman"/>
                          <a:ea typeface="Times New Roman"/>
                        </a:rPr>
                        <a:t>keine</a:t>
                      </a:r>
                    </a:p>
                  </a:txBody>
                  <a:tcPr marL="68580" marR="68580" marT="0" marB="0"/>
                </a:tc>
                <a:tc>
                  <a:txBody>
                    <a:bodyPr/>
                    <a:lstStyle/>
                    <a:p>
                      <a:pPr>
                        <a:spcAft>
                          <a:spcPts val="0"/>
                        </a:spcAft>
                        <a:tabLst>
                          <a:tab pos="3150870" algn="l"/>
                        </a:tabLst>
                      </a:pPr>
                      <a:r>
                        <a:rPr lang="de-DE" sz="1100">
                          <a:effectLst/>
                        </a:rPr>
                        <a:t>536750</a:t>
                      </a:r>
                      <a:endParaRPr lang="de-DE" sz="1200">
                        <a:effectLst/>
                        <a:latin typeface="Times New Roman"/>
                        <a:ea typeface="Times New Roman"/>
                      </a:endParaRPr>
                    </a:p>
                  </a:txBody>
                  <a:tcPr marL="68580" marR="68580" marT="0" marB="0"/>
                </a:tc>
                <a:extLst>
                  <a:ext uri="{0D108BD9-81ED-4DB2-BD59-A6C34878D82A}">
                    <a16:rowId xmlns:a16="http://schemas.microsoft.com/office/drawing/2014/main" xmlns="" val="10003"/>
                  </a:ext>
                </a:extLst>
              </a:tr>
              <a:tr h="259077">
                <a:tc>
                  <a:txBody>
                    <a:bodyPr/>
                    <a:lstStyle/>
                    <a:p>
                      <a:pPr>
                        <a:spcAft>
                          <a:spcPts val="0"/>
                        </a:spcAft>
                        <a:tabLst>
                          <a:tab pos="3150870" algn="l"/>
                        </a:tabLst>
                      </a:pPr>
                      <a:r>
                        <a:rPr lang="de-DE" sz="1100">
                          <a:effectLst/>
                        </a:rPr>
                        <a:t>17-7848</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latin typeface="+mn-lt"/>
                          <a:ea typeface="+mn-ea"/>
                        </a:rPr>
                        <a:t>Siebziger Jahre</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FHDW</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Gewerbe </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3 bs 4</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767321,21</a:t>
                      </a:r>
                      <a:endParaRPr lang="de-DE" sz="1200">
                        <a:effectLst/>
                        <a:latin typeface="Times New Roman"/>
                        <a:ea typeface="Times New Roman"/>
                      </a:endParaRPr>
                    </a:p>
                  </a:txBody>
                  <a:tcPr marL="68580" marR="68580" marT="0" marB="0"/>
                </a:tc>
                <a:extLst>
                  <a:ext uri="{0D108BD9-81ED-4DB2-BD59-A6C34878D82A}">
                    <a16:rowId xmlns:a16="http://schemas.microsoft.com/office/drawing/2014/main" xmlns="" val="10004"/>
                  </a:ext>
                </a:extLst>
              </a:tr>
              <a:tr h="259077">
                <a:tc>
                  <a:txBody>
                    <a:bodyPr/>
                    <a:lstStyle/>
                    <a:p>
                      <a:pPr>
                        <a:spcAft>
                          <a:spcPts val="0"/>
                        </a:spcAft>
                        <a:tabLst>
                          <a:tab pos="3150870" algn="l"/>
                        </a:tabLst>
                      </a:pPr>
                      <a:r>
                        <a:rPr lang="de-DE" sz="1100">
                          <a:effectLst/>
                        </a:rPr>
                        <a:t>17-7849</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2010</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Refrath</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latin typeface="+mn-lt"/>
                          <a:ea typeface="+mn-ea"/>
                        </a:rPr>
                        <a:t>Einfamilienhaus</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latin typeface="+mn-lt"/>
                          <a:ea typeface="+mn-ea"/>
                        </a:rPr>
                        <a:t>1</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200">
                          <a:effectLst/>
                          <a:latin typeface="Times New Roman"/>
                          <a:ea typeface="Times New Roman"/>
                        </a:rPr>
                        <a:t>durchschnittlich</a:t>
                      </a:r>
                    </a:p>
                  </a:txBody>
                  <a:tcPr marL="68580" marR="68580" marT="0" marB="0"/>
                </a:tc>
                <a:tc>
                  <a:txBody>
                    <a:bodyPr/>
                    <a:lstStyle/>
                    <a:p>
                      <a:pPr>
                        <a:spcAft>
                          <a:spcPts val="0"/>
                        </a:spcAft>
                        <a:tabLst>
                          <a:tab pos="3150870" algn="l"/>
                        </a:tabLst>
                      </a:pPr>
                      <a:r>
                        <a:rPr lang="de-DE" sz="1100">
                          <a:effectLst/>
                        </a:rPr>
                        <a:t> </a:t>
                      </a:r>
                      <a:endParaRPr lang="de-DE" sz="1200">
                        <a:effectLst/>
                        <a:latin typeface="Times New Roman"/>
                        <a:ea typeface="Times New Roman"/>
                      </a:endParaRPr>
                    </a:p>
                  </a:txBody>
                  <a:tcPr marL="68580" marR="68580" marT="0" marB="0"/>
                </a:tc>
                <a:extLst>
                  <a:ext uri="{0D108BD9-81ED-4DB2-BD59-A6C34878D82A}">
                    <a16:rowId xmlns:a16="http://schemas.microsoft.com/office/drawing/2014/main" xmlns="" val="10005"/>
                  </a:ext>
                </a:extLst>
              </a:tr>
              <a:tr h="259077">
                <a:tc>
                  <a:txBody>
                    <a:bodyPr/>
                    <a:lstStyle/>
                    <a:p>
                      <a:pPr>
                        <a:spcAft>
                          <a:spcPts val="0"/>
                        </a:spcAft>
                        <a:tabLst>
                          <a:tab pos="3150870" algn="l"/>
                        </a:tabLst>
                      </a:pPr>
                      <a:r>
                        <a:rPr lang="de-DE" sz="1100">
                          <a:effectLst/>
                        </a:rPr>
                        <a:t>17-7850</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1872</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2</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200">
                          <a:effectLst/>
                          <a:latin typeface="Times New Roman"/>
                          <a:ea typeface="Times New Roman"/>
                        </a:rPr>
                        <a:t>4</a:t>
                      </a:r>
                    </a:p>
                  </a:txBody>
                  <a:tcPr marL="68580" marR="68580" marT="0" marB="0"/>
                </a:tc>
                <a:tc>
                  <a:txBody>
                    <a:bodyPr/>
                    <a:lstStyle/>
                    <a:p>
                      <a:pPr>
                        <a:spcAft>
                          <a:spcPts val="0"/>
                        </a:spcAft>
                        <a:tabLst>
                          <a:tab pos="3150870" algn="l"/>
                        </a:tabLst>
                      </a:pPr>
                      <a:r>
                        <a:rPr lang="de-DE" sz="1100">
                          <a:effectLst/>
                        </a:rPr>
                        <a:t> </a:t>
                      </a:r>
                      <a:endParaRPr lang="de-DE" sz="1200">
                        <a:effectLst/>
                        <a:latin typeface="Times New Roman"/>
                        <a:ea typeface="Times New Roman"/>
                      </a:endParaRPr>
                    </a:p>
                  </a:txBody>
                  <a:tcPr marL="68580" marR="68580" marT="0" marB="0"/>
                </a:tc>
                <a:extLst>
                  <a:ext uri="{0D108BD9-81ED-4DB2-BD59-A6C34878D82A}">
                    <a16:rowId xmlns:a16="http://schemas.microsoft.com/office/drawing/2014/main" xmlns="" val="10006"/>
                  </a:ext>
                </a:extLst>
              </a:tr>
              <a:tr h="259077">
                <a:tc>
                  <a:txBody>
                    <a:bodyPr/>
                    <a:lstStyle/>
                    <a:p>
                      <a:pPr>
                        <a:spcAft>
                          <a:spcPts val="0"/>
                        </a:spcAft>
                        <a:tabLst>
                          <a:tab pos="3150870" algn="l"/>
                        </a:tabLst>
                      </a:pPr>
                      <a:r>
                        <a:rPr lang="de-DE" sz="1100">
                          <a:effectLst/>
                        </a:rPr>
                        <a:t>17-7851</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latin typeface="+mn-lt"/>
                          <a:ea typeface="+mn-ea"/>
                        </a:rPr>
                        <a:t>1900</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 </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latin typeface="+mn-lt"/>
                          <a:ea typeface="+mn-ea"/>
                        </a:rPr>
                        <a:t>EFH</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2</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200">
                          <a:effectLst/>
                          <a:latin typeface="Times New Roman"/>
                          <a:ea typeface="Times New Roman"/>
                        </a:rPr>
                        <a:t>sehr gut</a:t>
                      </a:r>
                    </a:p>
                  </a:txBody>
                  <a:tcPr marL="68580" marR="68580" marT="0" marB="0"/>
                </a:tc>
                <a:tc>
                  <a:txBody>
                    <a:bodyPr/>
                    <a:lstStyle/>
                    <a:p>
                      <a:pPr>
                        <a:spcAft>
                          <a:spcPts val="0"/>
                        </a:spcAft>
                        <a:tabLst>
                          <a:tab pos="3150870" algn="l"/>
                        </a:tabLst>
                      </a:pPr>
                      <a:r>
                        <a:rPr lang="de-DE" sz="1100">
                          <a:effectLst/>
                        </a:rPr>
                        <a:t>100000 bis 250090</a:t>
                      </a:r>
                      <a:endParaRPr lang="de-DE" sz="1200">
                        <a:effectLst/>
                        <a:latin typeface="Times New Roman"/>
                        <a:ea typeface="Times New Roman"/>
                      </a:endParaRPr>
                    </a:p>
                  </a:txBody>
                  <a:tcPr marL="68580" marR="68580" marT="0" marB="0"/>
                </a:tc>
                <a:extLst>
                  <a:ext uri="{0D108BD9-81ED-4DB2-BD59-A6C34878D82A}">
                    <a16:rowId xmlns:a16="http://schemas.microsoft.com/office/drawing/2014/main" xmlns="" val="10007"/>
                  </a:ext>
                </a:extLst>
              </a:tr>
              <a:tr h="259077">
                <a:tc>
                  <a:txBody>
                    <a:bodyPr/>
                    <a:lstStyle/>
                    <a:p>
                      <a:pPr>
                        <a:spcAft>
                          <a:spcPts val="0"/>
                        </a:spcAft>
                        <a:tabLst>
                          <a:tab pos="3150870" algn="l"/>
                        </a:tabLst>
                      </a:pPr>
                      <a:r>
                        <a:rPr lang="de-DE" sz="1100">
                          <a:effectLst/>
                        </a:rPr>
                        <a:t>17-7852</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Gronau</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latin typeface="+mn-lt"/>
                          <a:ea typeface="+mn-ea"/>
                        </a:rPr>
                        <a:t>EFH</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2</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200">
                          <a:effectLst/>
                          <a:latin typeface="Times New Roman"/>
                          <a:ea typeface="Times New Roman"/>
                        </a:rPr>
                        <a:t>hochwertig</a:t>
                      </a:r>
                    </a:p>
                  </a:txBody>
                  <a:tcPr marL="68580" marR="68580" marT="0" marB="0"/>
                </a:tc>
                <a:tc>
                  <a:txBody>
                    <a:bodyPr/>
                    <a:lstStyle/>
                    <a:p>
                      <a:pPr>
                        <a:spcAft>
                          <a:spcPts val="0"/>
                        </a:spcAft>
                        <a:tabLst>
                          <a:tab pos="3150870" algn="l"/>
                        </a:tabLst>
                      </a:pPr>
                      <a:r>
                        <a:rPr lang="de-DE" sz="1100">
                          <a:effectLst/>
                        </a:rPr>
                        <a:t> 1,2 Mio</a:t>
                      </a:r>
                      <a:endParaRPr lang="de-DE" sz="1200">
                        <a:effectLst/>
                        <a:latin typeface="Times New Roman"/>
                        <a:ea typeface="Times New Roman"/>
                      </a:endParaRPr>
                    </a:p>
                  </a:txBody>
                  <a:tcPr marL="68580" marR="68580" marT="0" marB="0"/>
                </a:tc>
                <a:extLst>
                  <a:ext uri="{0D108BD9-81ED-4DB2-BD59-A6C34878D82A}">
                    <a16:rowId xmlns:a16="http://schemas.microsoft.com/office/drawing/2014/main" xmlns="" val="10008"/>
                  </a:ext>
                </a:extLst>
              </a:tr>
              <a:tr h="259077">
                <a:tc>
                  <a:txBody>
                    <a:bodyPr/>
                    <a:lstStyle/>
                    <a:p>
                      <a:pPr>
                        <a:spcAft>
                          <a:spcPts val="0"/>
                        </a:spcAft>
                        <a:tabLst>
                          <a:tab pos="3150870" algn="l"/>
                        </a:tabLst>
                      </a:pPr>
                      <a:r>
                        <a:rPr lang="de-DE" sz="1100">
                          <a:effectLst/>
                        </a:rPr>
                        <a:t>17-7896</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200">
                          <a:effectLst/>
                          <a:latin typeface="Times New Roman"/>
                          <a:ea typeface="Times New Roman"/>
                        </a:rPr>
                        <a:t>2</a:t>
                      </a:r>
                    </a:p>
                  </a:txBody>
                  <a:tcPr marL="68580" marR="68580" marT="0" marB="0"/>
                </a:tc>
                <a:tc>
                  <a:txBody>
                    <a:bodyPr/>
                    <a:lstStyle/>
                    <a:p>
                      <a:pPr>
                        <a:spcAft>
                          <a:spcPts val="0"/>
                        </a:spcAft>
                        <a:tabLst>
                          <a:tab pos="3150870" algn="l"/>
                        </a:tabLst>
                      </a:pPr>
                      <a:r>
                        <a:rPr lang="de-DE" sz="1100">
                          <a:effectLst/>
                        </a:rPr>
                        <a:t>Gronau</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latin typeface="+mn-lt"/>
                          <a:ea typeface="+mn-ea"/>
                        </a:rPr>
                        <a:t>EFH</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 </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200">
                          <a:effectLst/>
                          <a:latin typeface="Times New Roman"/>
                          <a:ea typeface="Times New Roman"/>
                        </a:rPr>
                        <a:t>im Bau</a:t>
                      </a:r>
                    </a:p>
                  </a:txBody>
                  <a:tcPr marL="68580" marR="68580" marT="0" marB="0"/>
                </a:tc>
                <a:tc>
                  <a:txBody>
                    <a:bodyPr/>
                    <a:lstStyle/>
                    <a:p>
                      <a:pPr>
                        <a:spcAft>
                          <a:spcPts val="0"/>
                        </a:spcAft>
                        <a:tabLst>
                          <a:tab pos="3150870" algn="l"/>
                        </a:tabLst>
                      </a:pPr>
                      <a:r>
                        <a:rPr lang="de-DE" sz="1100">
                          <a:effectLst/>
                        </a:rPr>
                        <a:t>0</a:t>
                      </a:r>
                      <a:endParaRPr lang="de-DE" sz="1200">
                        <a:effectLst/>
                        <a:latin typeface="Times New Roman"/>
                        <a:ea typeface="Times New Roman"/>
                      </a:endParaRPr>
                    </a:p>
                  </a:txBody>
                  <a:tcPr marL="68580" marR="68580" marT="0" marB="0"/>
                </a:tc>
                <a:extLst>
                  <a:ext uri="{0D108BD9-81ED-4DB2-BD59-A6C34878D82A}">
                    <a16:rowId xmlns:a16="http://schemas.microsoft.com/office/drawing/2014/main" xmlns="" val="10009"/>
                  </a:ext>
                </a:extLst>
              </a:tr>
              <a:tr h="259077">
                <a:tc>
                  <a:txBody>
                    <a:bodyPr/>
                    <a:lstStyle/>
                    <a:p>
                      <a:pPr>
                        <a:spcAft>
                          <a:spcPts val="0"/>
                        </a:spcAft>
                        <a:tabLst>
                          <a:tab pos="3150870" algn="l"/>
                        </a:tabLst>
                      </a:pPr>
                      <a:r>
                        <a:rPr lang="de-DE" sz="1100">
                          <a:effectLst/>
                        </a:rPr>
                        <a:t>17-78147</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23</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12.08.99</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m</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 </a:t>
                      </a:r>
                      <a:endParaRPr lang="de-DE" sz="1200">
                        <a:effectLst/>
                        <a:latin typeface="Times New Roman"/>
                        <a:ea typeface="Times New Roman"/>
                      </a:endParaRPr>
                    </a:p>
                  </a:txBody>
                  <a:tcPr marL="68580" marR="68580" marT="0" marB="0"/>
                </a:tc>
                <a:tc>
                  <a:txBody>
                    <a:bodyPr/>
                    <a:lstStyle/>
                    <a:p>
                      <a:pPr>
                        <a:spcAft>
                          <a:spcPts val="0"/>
                        </a:spcAft>
                        <a:tabLst>
                          <a:tab pos="3150870" algn="l"/>
                        </a:tabLst>
                      </a:pPr>
                      <a:endParaRPr lang="de-DE" sz="1200">
                        <a:effectLst/>
                        <a:latin typeface="Times New Roman"/>
                        <a:ea typeface="Times New Roman"/>
                      </a:endParaRPr>
                    </a:p>
                  </a:txBody>
                  <a:tcPr marL="68580" marR="68580" marT="0" marB="0"/>
                </a:tc>
                <a:tc>
                  <a:txBody>
                    <a:bodyPr/>
                    <a:lstStyle/>
                    <a:p>
                      <a:pPr>
                        <a:spcAft>
                          <a:spcPts val="0"/>
                        </a:spcAft>
                        <a:tabLst>
                          <a:tab pos="3150870" algn="l"/>
                        </a:tabLst>
                      </a:pPr>
                      <a:r>
                        <a:rPr lang="de-DE" sz="1100">
                          <a:effectLst/>
                        </a:rPr>
                        <a:t>3,5 Mio</a:t>
                      </a:r>
                      <a:endParaRPr lang="de-DE" sz="1200">
                        <a:effectLst/>
                        <a:latin typeface="Times New Roman"/>
                        <a:ea typeface="Times New Roman"/>
                      </a:endParaRPr>
                    </a:p>
                  </a:txBody>
                  <a:tcPr marL="68580" marR="68580" marT="0" marB="0"/>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86493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Datendrift</a:t>
            </a:r>
          </a:p>
        </p:txBody>
      </p:sp>
      <p:sp>
        <p:nvSpPr>
          <p:cNvPr id="4" name="Textplatzhalter 3"/>
          <p:cNvSpPr>
            <a:spLocks noGrp="1"/>
          </p:cNvSpPr>
          <p:nvPr>
            <p:ph type="body" sz="quarter" idx="11"/>
          </p:nvPr>
        </p:nvSpPr>
        <p:spPr/>
        <p:txBody>
          <a:bodyPr/>
          <a:lstStyle/>
          <a:p>
            <a:pPr marL="285750" indent="-285750">
              <a:buFont typeface="Arial" panose="020B0604020202020204" pitchFamily="34" charset="0"/>
              <a:buChar char="•"/>
            </a:pPr>
            <a:r>
              <a:rPr lang="de-DE"/>
              <a:t>Datenqualität verändert sich im Laufe der Zeit (Erosion).</a:t>
            </a:r>
          </a:p>
          <a:p>
            <a:pPr marL="285750" indent="-285750">
              <a:buFont typeface="Arial" panose="020B0604020202020204" pitchFamily="34" charset="0"/>
              <a:buChar char="•"/>
            </a:pPr>
            <a:r>
              <a:rPr lang="de-DE"/>
              <a:t>Statistische Eigenschaften verschieben sich.</a:t>
            </a:r>
          </a:p>
          <a:p>
            <a:pPr marL="285750" indent="-285750">
              <a:buFont typeface="Arial" panose="020B0604020202020204" pitchFamily="34" charset="0"/>
              <a:buChar char="•"/>
            </a:pPr>
            <a:r>
              <a:rPr lang="de-DE"/>
              <a:t>Konzept von Modellen passt nicht mehr.</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r>
              <a:rPr lang="de-DE"/>
              <a:t>Ursächlich Veränderungen von </a:t>
            </a:r>
          </a:p>
          <a:p>
            <a:pPr marL="861822" lvl="1" indent="-285750">
              <a:buFont typeface="Arial" panose="020B0604020202020204" pitchFamily="34" charset="0"/>
              <a:buChar char="•"/>
            </a:pPr>
            <a:r>
              <a:rPr lang="de-DE"/>
              <a:t>Kundenverhalten:</a:t>
            </a:r>
          </a:p>
          <a:p>
            <a:pPr marL="861822" lvl="1" indent="-285750">
              <a:buFont typeface="Arial" panose="020B0604020202020204" pitchFamily="34" charset="0"/>
              <a:buChar char="•"/>
            </a:pPr>
            <a:r>
              <a:rPr lang="de-DE"/>
              <a:t>Umgebungsbedingungen</a:t>
            </a:r>
          </a:p>
          <a:p>
            <a:pPr marL="861822" lvl="1" indent="-285750">
              <a:buFont typeface="Arial" panose="020B0604020202020204" pitchFamily="34" charset="0"/>
              <a:buChar char="•"/>
            </a:pPr>
            <a:r>
              <a:rPr lang="de-DE"/>
              <a:t>Datenerfassungsmethoden</a:t>
            </a:r>
          </a:p>
          <a:p>
            <a:pPr marL="861822" lvl="1" indent="-285750">
              <a:buFont typeface="Arial" panose="020B0604020202020204" pitchFamily="34" charset="0"/>
              <a:buChar char="•"/>
            </a:pPr>
            <a:endParaRPr lang="de-DE"/>
          </a:p>
          <a:p>
            <a:pPr marL="861822" lvl="1" indent="-285750">
              <a:buFont typeface="Arial" panose="020B0604020202020204" pitchFamily="34" charset="0"/>
              <a:buChar char="•"/>
            </a:pPr>
            <a:endParaRPr lang="de-DE"/>
          </a:p>
          <a:p>
            <a:r>
              <a:rPr lang="de-DE"/>
              <a:t>Abhilfe durch</a:t>
            </a:r>
          </a:p>
          <a:p>
            <a:pPr marL="861822" lvl="1" indent="-285750">
              <a:buFont typeface="Arial" panose="020B0604020202020204" pitchFamily="34" charset="0"/>
              <a:buChar char="•"/>
            </a:pPr>
            <a:r>
              <a:rPr lang="de-DE"/>
              <a:t>Kontinuierliches Monitoring von Datenqualität und Modellgüte.</a:t>
            </a:r>
          </a:p>
          <a:p>
            <a:pPr marL="861822" lvl="1" indent="-285750">
              <a:buFont typeface="Arial" panose="020B0604020202020204" pitchFamily="34" charset="0"/>
              <a:buChar char="•"/>
            </a:pPr>
            <a:r>
              <a:rPr lang="de-DE"/>
              <a:t>Modelle neu trainieren</a:t>
            </a:r>
          </a:p>
          <a:p>
            <a:endParaRPr lang="de-DE"/>
          </a:p>
          <a:p>
            <a:endParaRPr lang="de-DE"/>
          </a:p>
        </p:txBody>
      </p:sp>
    </p:spTree>
    <p:extLst>
      <p:ext uri="{BB962C8B-B14F-4D97-AF65-F5344CB8AC3E}">
        <p14:creationId xmlns:p14="http://schemas.microsoft.com/office/powerpoint/2010/main" val="1377233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dirty="0"/>
              <a:t>Grenzen der deskriptiven Statistik: das </a:t>
            </a:r>
            <a:r>
              <a:rPr lang="de-DE" dirty="0" err="1"/>
              <a:t>Anscombe</a:t>
            </a:r>
            <a:r>
              <a:rPr lang="de-DE" dirty="0"/>
              <a:t>-Quartett</a:t>
            </a:r>
          </a:p>
        </p:txBody>
      </p:sp>
      <p:sp>
        <p:nvSpPr>
          <p:cNvPr id="5" name="Textplatzhalter 4"/>
          <p:cNvSpPr>
            <a:spLocks noGrp="1"/>
          </p:cNvSpPr>
          <p:nvPr>
            <p:ph type="body" sz="quarter" idx="11"/>
          </p:nvPr>
        </p:nvSpPr>
        <p:spPr/>
        <p:txBody>
          <a:bodyPr/>
          <a:lstStyle/>
          <a:p>
            <a:r>
              <a:rPr lang="de-DE" dirty="0"/>
              <a:t>Das </a:t>
            </a:r>
            <a:r>
              <a:rPr lang="de-DE" dirty="0" err="1"/>
              <a:t>Anscombe</a:t>
            </a:r>
            <a:r>
              <a:rPr lang="de-DE" dirty="0"/>
              <a:t>-Quartett besteht aus vier Datensätzen, die nahezu</a:t>
            </a:r>
            <a:br>
              <a:rPr lang="de-DE" dirty="0"/>
            </a:br>
            <a:r>
              <a:rPr lang="de-DE" dirty="0"/>
              <a:t>identische einfache deskriptive Statistiken aufweisen.</a:t>
            </a:r>
            <a:br>
              <a:rPr lang="de-DE" dirty="0"/>
            </a:br>
            <a:r>
              <a:rPr lang="de-DE" dirty="0"/>
              <a:t>Jeder Datensatz besteht aus elf (</a:t>
            </a:r>
            <a:r>
              <a:rPr lang="de-DE" dirty="0" err="1"/>
              <a:t>x,y</a:t>
            </a:r>
            <a:r>
              <a:rPr lang="de-DE" dirty="0"/>
              <a:t>) Punkten.</a:t>
            </a:r>
          </a:p>
          <a:p>
            <a:endParaRPr lang="de-DE" dirty="0"/>
          </a:p>
          <a:p>
            <a:r>
              <a:rPr lang="de-DE" dirty="0"/>
              <a:t>Korrelation </a:t>
            </a:r>
            <a:r>
              <a:rPr lang="de-DE"/>
              <a:t>ist nicht </a:t>
            </a:r>
            <a:r>
              <a:rPr lang="de-DE" dirty="0"/>
              <a:t>Linearität.</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8747" y="647798"/>
            <a:ext cx="4179887" cy="3174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453" y="2952055"/>
            <a:ext cx="4760665"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4451" y="3744143"/>
            <a:ext cx="4179887" cy="244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283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normAutofit fontScale="85000" lnSpcReduction="20000"/>
          </a:bodyPr>
          <a:lstStyle/>
          <a:p>
            <a:r>
              <a:rPr lang="de-DE" dirty="0" err="1"/>
              <a:t>No</a:t>
            </a:r>
            <a:r>
              <a:rPr lang="de-DE" dirty="0"/>
              <a:t> </a:t>
            </a:r>
            <a:r>
              <a:rPr lang="de-DE" dirty="0" err="1"/>
              <a:t>free</a:t>
            </a:r>
            <a:r>
              <a:rPr lang="de-DE" dirty="0"/>
              <a:t> lunch Theorem</a:t>
            </a:r>
          </a:p>
          <a:p>
            <a:endParaRPr lang="de-DE" dirty="0"/>
          </a:p>
        </p:txBody>
      </p:sp>
      <p:sp>
        <p:nvSpPr>
          <p:cNvPr id="3" name="Textplatzhalter 2"/>
          <p:cNvSpPr>
            <a:spLocks noGrp="1"/>
          </p:cNvSpPr>
          <p:nvPr>
            <p:ph type="body" sz="quarter" idx="11"/>
          </p:nvPr>
        </p:nvSpPr>
        <p:spPr>
          <a:xfrm>
            <a:off x="360364" y="792163"/>
            <a:ext cx="6480794" cy="5327650"/>
          </a:xfrm>
        </p:spPr>
        <p:txBody>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b="1" dirty="0"/>
              <a:t>Es gibt kein </a:t>
            </a:r>
            <a:r>
              <a:rPr lang="de-DE" b="1"/>
              <a:t>datenanalytisches Optimierungsverfahren</a:t>
            </a:r>
            <a:r>
              <a:rPr lang="de-DE" b="1" dirty="0"/>
              <a:t>, </a:t>
            </a:r>
          </a:p>
          <a:p>
            <a:r>
              <a:rPr lang="de-DE" b="1" dirty="0"/>
              <a:t>das vorab als das beste Verfahren bekannt ist.</a:t>
            </a:r>
          </a:p>
          <a:p>
            <a:r>
              <a:rPr lang="de-DE" dirty="0"/>
              <a:t>Der Datenwissenschaftlicher </a:t>
            </a:r>
            <a:r>
              <a:rPr lang="de-DE"/>
              <a:t>muss mit </a:t>
            </a:r>
            <a:r>
              <a:rPr lang="de-DE" dirty="0"/>
              <a:t>Daten und Modellen experimentieren.</a:t>
            </a:r>
          </a:p>
          <a:p>
            <a:r>
              <a:rPr lang="de-DE" dirty="0"/>
              <a:t>Milton Friedmann verwendete diese Phrase in Bezug auf Entscheidungsfindung und Konsum von Gütern ohne Kosten.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148" y="1007840"/>
            <a:ext cx="4839382"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6" y="863823"/>
            <a:ext cx="176212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0768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dirty="0"/>
              <a:t>Grenzen der deskriptiven Statistik</a:t>
            </a:r>
            <a:r>
              <a:rPr lang="de-DE"/>
              <a:t>: der </a:t>
            </a:r>
            <a:r>
              <a:rPr lang="de-DE" dirty="0" err="1"/>
              <a:t>Datasaurus</a:t>
            </a:r>
            <a:endParaRPr lang="de-DE" dirty="0"/>
          </a:p>
        </p:txBody>
      </p:sp>
      <p:sp>
        <p:nvSpPr>
          <p:cNvPr id="5" name="Textplatzhalter 4"/>
          <p:cNvSpPr>
            <a:spLocks noGrp="1"/>
          </p:cNvSpPr>
          <p:nvPr>
            <p:ph type="body" sz="quarter" idx="11"/>
          </p:nvPr>
        </p:nvSpPr>
        <p:spPr/>
        <p:txBody>
          <a:bodyPr/>
          <a:lstStyle/>
          <a:p>
            <a:r>
              <a:rPr lang="de-DE" dirty="0"/>
              <a:t>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3085" y="935831"/>
            <a:ext cx="4511675" cy="438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461" y="935831"/>
            <a:ext cx="4503737" cy="368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8487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dirty="0"/>
              <a:t>Simpson Paradox</a:t>
            </a:r>
          </a:p>
        </p:txBody>
      </p:sp>
      <p:sp>
        <p:nvSpPr>
          <p:cNvPr id="5" name="Textplatzhalter 4"/>
          <p:cNvSpPr>
            <a:spLocks noGrp="1"/>
          </p:cNvSpPr>
          <p:nvPr>
            <p:ph type="body" sz="quarter" idx="11"/>
          </p:nvPr>
        </p:nvSpPr>
        <p:spPr>
          <a:xfrm>
            <a:off x="360363" y="792163"/>
            <a:ext cx="5976738" cy="5256236"/>
          </a:xfrm>
        </p:spPr>
        <p:txBody>
          <a:bodyPr/>
          <a:lstStyle/>
          <a:p>
            <a:r>
              <a:rPr lang="de-DE" dirty="0"/>
              <a:t>Unser Domänenwissen der Medizin sagt, dass </a:t>
            </a:r>
            <a:r>
              <a:rPr lang="de-DE"/>
              <a:t>wir unseren </a:t>
            </a:r>
            <a:r>
              <a:rPr lang="de-DE" dirty="0"/>
              <a:t>Cholesterinspiegel durch sportliche Bewegung senken können.</a:t>
            </a:r>
          </a:p>
          <a:p>
            <a:endParaRPr lang="de-DE" dirty="0"/>
          </a:p>
          <a:p>
            <a:r>
              <a:rPr lang="de-DE" dirty="0"/>
              <a:t>Ein Streudiagramm </a:t>
            </a:r>
            <a:r>
              <a:rPr lang="de-DE"/>
              <a:t>von Messwerten zeigt aber eine positive Korrelation. </a:t>
            </a:r>
          </a:p>
          <a:p>
            <a:endParaRPr lang="de-DE" dirty="0"/>
          </a:p>
          <a:p>
            <a:r>
              <a:rPr lang="de-DE" dirty="0"/>
              <a:t>Was ist falsch?</a:t>
            </a:r>
          </a:p>
          <a:p>
            <a:endParaRPr lang="de-DE"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1117" y="791815"/>
            <a:ext cx="4560888" cy="380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9762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Korrektur zum Simpson‘sche Paradox</a:t>
            </a:r>
          </a:p>
        </p:txBody>
      </p:sp>
      <p:sp>
        <p:nvSpPr>
          <p:cNvPr id="3" name="Textplatzhalter 2"/>
          <p:cNvSpPr>
            <a:spLocks noGrp="1"/>
          </p:cNvSpPr>
          <p:nvPr>
            <p:ph type="body" sz="quarter" idx="11"/>
          </p:nvPr>
        </p:nvSpPr>
        <p:spPr/>
        <p:txBody>
          <a:bodyPr/>
          <a:lstStyle/>
          <a:p>
            <a:r>
              <a:rPr lang="de-DE"/>
              <a:t>Machen ältere Menschen mehr Sportübungen?                    Besser: Junk food consumption vs. Daily excercises</a:t>
            </a:r>
          </a:p>
          <a:p>
            <a:r>
              <a:rPr lang="de-DE"/>
              <a:t>                                                                                              für Teenager, young adults, mature adults, pensioneers</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453" y="1367879"/>
            <a:ext cx="2232248" cy="186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421" y="3600127"/>
            <a:ext cx="2520280" cy="233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7609" y="2231975"/>
            <a:ext cx="5156905"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4996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Ähnlichkeit als geometrische Distanz von Datenpunkten</a:t>
            </a:r>
          </a:p>
        </p:txBody>
      </p:sp>
      <p:sp>
        <p:nvSpPr>
          <p:cNvPr id="3" name="Textplatzhalter 2"/>
          <p:cNvSpPr>
            <a:spLocks noGrp="1"/>
          </p:cNvSpPr>
          <p:nvPr>
            <p:ph type="body" sz="quarter" idx="11"/>
          </p:nvPr>
        </p:nvSpPr>
        <p:spPr>
          <a:xfrm>
            <a:off x="360363" y="792163"/>
            <a:ext cx="7056858" cy="5030373"/>
          </a:xfrm>
        </p:spPr>
        <p:txBody>
          <a:bodyPr/>
          <a:lstStyle/>
          <a:p>
            <a:r>
              <a:rPr lang="de-DE" dirty="0"/>
              <a:t>Wir vermuten, dass kleine Distanz große Ähnlichkeit, große Distanz kleine Ähnlichkeit bedeutet. Die wichtigen Abstandsdefinitionen sind: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Euklidischer Abstand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sz="1200"/>
              <a:t>Was geben folgende Formeln an?</a:t>
            </a:r>
            <a:endParaRPr lang="de-DE" sz="1200"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Manhattan-Distanz</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Cosinus Winkelähnlichkeit</a:t>
            </a:r>
          </a:p>
          <a:p>
            <a:pPr marL="285750" indent="-285750">
              <a:buFont typeface="Arial" panose="020B0604020202020204" pitchFamily="34" charset="0"/>
              <a:buChar char="•"/>
            </a:pPr>
            <a:endParaRPr lang="de-DE"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3285" y="3238106"/>
            <a:ext cx="3092683" cy="255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9309" y="686740"/>
            <a:ext cx="1800200" cy="242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65391" y="4896271"/>
            <a:ext cx="4050372" cy="763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9293" y="3903418"/>
            <a:ext cx="2333633" cy="61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8084" y="1439887"/>
            <a:ext cx="2263447" cy="760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0837" y="2516075"/>
            <a:ext cx="2405062" cy="25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93487" y="2808039"/>
            <a:ext cx="3074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2103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5013" y="647799"/>
            <a:ext cx="5673725" cy="204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Fluch der Dimensionalität</a:t>
            </a:r>
          </a:p>
        </p:txBody>
      </p:sp>
      <p:sp>
        <p:nvSpPr>
          <p:cNvPr id="3" name="Textplatzhalter 2"/>
          <p:cNvSpPr>
            <a:spLocks noGrp="1"/>
          </p:cNvSpPr>
          <p:nvPr>
            <p:ph type="body" sz="quarter" idx="11"/>
          </p:nvPr>
        </p:nvSpPr>
        <p:spPr>
          <a:xfrm>
            <a:off x="360363" y="792163"/>
            <a:ext cx="5976738" cy="5472260"/>
          </a:xfrm>
        </p:spPr>
        <p:txBody>
          <a:bodyPr/>
          <a:lstStyle/>
          <a:p>
            <a:r>
              <a:rPr lang="de-DE"/>
              <a:t>Experiment: Alle Daten liegen auf den Kreuzungstellen eines gleichmaschigen Rastern eines d dimensionalen Raumes. </a:t>
            </a:r>
          </a:p>
          <a:p>
            <a:r>
              <a:rPr lang="de-DE"/>
              <a:t>Was bedeutet dies für die Suche nach einer Schatzkiste?</a:t>
            </a:r>
          </a:p>
          <a:p>
            <a:endParaRPr lang="de-DE"/>
          </a:p>
          <a:p>
            <a:endParaRPr lang="de-DE"/>
          </a:p>
          <a:p>
            <a:endParaRPr lang="de-DE"/>
          </a:p>
          <a:p>
            <a:endParaRPr lang="de-DE"/>
          </a:p>
          <a:p>
            <a:endParaRPr lang="de-DE"/>
          </a:p>
          <a:p>
            <a:endParaRPr lang="de-DE"/>
          </a:p>
          <a:p>
            <a:pPr marL="285750" indent="-285750">
              <a:buFont typeface="Arial" panose="020B0604020202020204" pitchFamily="34" charset="0"/>
              <a:buChar char="•"/>
            </a:pPr>
            <a:r>
              <a:rPr lang="de-DE"/>
              <a:t>Für die gleiche Datendichte in höheren Dimensionen werden exponentiell wachsend mehr Datenpunkte benötigt.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Der Unterschied zwischen der kleinsten und der größten Distanz zwischen Datensätzen im Vergleich zur kleinsten Distanz wird beliebig klein, wenn die Dimensionalität </a:t>
            </a:r>
            <a:r>
              <a:rPr lang="de-DE" i="1"/>
              <a:t>d</a:t>
            </a:r>
            <a:r>
              <a:rPr lang="de-DE"/>
              <a:t> erhöht wird. Die Distanzen nähern sich an.</a:t>
            </a:r>
          </a:p>
          <a:p>
            <a:endParaRPr lang="de-DE"/>
          </a:p>
        </p:txBody>
      </p:sp>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8589" y="5504293"/>
            <a:ext cx="231933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632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Algorithmischer Bias der euklidischen Distanz</a:t>
            </a:r>
          </a:p>
          <a:p>
            <a:endParaRPr lang="de-DE"/>
          </a:p>
        </p:txBody>
      </p:sp>
      <p:sp>
        <p:nvSpPr>
          <p:cNvPr id="3" name="Textplatzhalter 2"/>
          <p:cNvSpPr>
            <a:spLocks noGrp="1"/>
          </p:cNvSpPr>
          <p:nvPr>
            <p:ph type="body" sz="quarter" idx="11"/>
          </p:nvPr>
        </p:nvSpPr>
        <p:spPr>
          <a:xfrm>
            <a:off x="360363" y="1795263"/>
            <a:ext cx="5256658" cy="4324549"/>
          </a:xfrm>
        </p:spPr>
        <p:txBody>
          <a:bodyPr/>
          <a:lstStyle/>
          <a:p>
            <a:r>
              <a:rPr lang="de-DE"/>
              <a:t>Je mehr Dimensionen, desto näher rücken die Datenpunkte zusammen und ihre Distanzen unterscheiden sich immer weniger.</a:t>
            </a:r>
          </a:p>
          <a:p>
            <a:endParaRPr lang="de-DE"/>
          </a:p>
        </p:txBody>
      </p:sp>
      <p:pic>
        <p:nvPicPr>
          <p:cNvPr id="2050" name="Picture 2" descr="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8835" y="719807"/>
            <a:ext cx="5400600" cy="42619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437" y="755404"/>
            <a:ext cx="231933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039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N-dimensionale Räume auf 2D projezieren</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8300" y="3998123"/>
            <a:ext cx="2664296" cy="2100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5133" y="1726096"/>
            <a:ext cx="2329399" cy="217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platzhalter 2"/>
          <p:cNvSpPr txBox="1">
            <a:spLocks/>
          </p:cNvSpPr>
          <p:nvPr/>
        </p:nvSpPr>
        <p:spPr>
          <a:xfrm>
            <a:off x="6434253" y="899306"/>
            <a:ext cx="3744415" cy="1378309"/>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a:t>Punktdiagramme mit Form und Farbe</a:t>
            </a:r>
          </a:p>
        </p:txBody>
      </p:sp>
      <p:sp>
        <p:nvSpPr>
          <p:cNvPr id="8" name="Textplatzhalter 2"/>
          <p:cNvSpPr txBox="1">
            <a:spLocks/>
          </p:cNvSpPr>
          <p:nvPr/>
        </p:nvSpPr>
        <p:spPr>
          <a:xfrm>
            <a:off x="503710" y="899307"/>
            <a:ext cx="2088306" cy="1378309"/>
          </a:xfrm>
          <a:prstGeom prst="rect">
            <a:avLst/>
          </a:prstGeom>
        </p:spPr>
        <p:txBody>
          <a:bodyPr/>
          <a:lstStyle>
            <a:lvl1pPr marL="0"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576072"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52144"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728216"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2304288" indent="0" algn="l" defTabSz="1152144" rtl="0" eaLnBrk="1" latinLnBrk="0" hangingPunct="1">
              <a:spcBef>
                <a:spcPct val="20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3168396"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4468"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20540"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6612" indent="-288036" algn="l" defTabSz="1152144"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a:lstStyle>
          <a:p>
            <a:r>
              <a:rPr lang="de-DE"/>
              <a:t>spider diagram</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516" y="1511895"/>
            <a:ext cx="3919011"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9071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Take Aways zu Abständen von Datenpunkten</a:t>
            </a:r>
            <a:endParaRPr lang="de-DE" dirty="0"/>
          </a:p>
        </p:txBody>
      </p:sp>
      <p:sp>
        <p:nvSpPr>
          <p:cNvPr id="5" name="Textplatzhalter 4"/>
          <p:cNvSpPr>
            <a:spLocks noGrp="1"/>
          </p:cNvSpPr>
          <p:nvPr>
            <p:ph type="body" sz="quarter" idx="11"/>
          </p:nvPr>
        </p:nvSpPr>
        <p:spPr>
          <a:xfrm>
            <a:off x="360437" y="791815"/>
            <a:ext cx="8352928" cy="5327650"/>
          </a:xfrm>
        </p:spPr>
        <p:txBody>
          <a:bodyPr/>
          <a:lstStyle/>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endParaRPr lang="de-DE" dirty="0"/>
          </a:p>
          <a:p>
            <a:endParaRPr lang="de-DE" dirty="0"/>
          </a:p>
          <a:p>
            <a:endParaRPr lang="de-DE" dirty="0"/>
          </a:p>
        </p:txBody>
      </p:sp>
      <p:pic>
        <p:nvPicPr>
          <p:cNvPr id="6" name="Picture 4" descr="https://www.e-teaching.org/lehrszenarien/vorlesung/skript/bild_2.28/@@images/image-0-5fa85389509eb542eace037487582d2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3365" y="791815"/>
            <a:ext cx="2581275" cy="1714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360437" y="719806"/>
            <a:ext cx="7992887" cy="2800767"/>
          </a:xfrm>
          <a:prstGeom prst="rect">
            <a:avLst/>
          </a:prstGeom>
          <a:noFill/>
        </p:spPr>
        <p:txBody>
          <a:bodyPr wrap="square" rtlCol="0">
            <a:spAutoFit/>
          </a:bodyPr>
          <a:lstStyle/>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Ähnlichkeit zwischen Datensätze wird mathematisch als Abstände der Endpunkte oder als Winkel zwischen den Vektoren umgesetzt.</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Die wichtigsten Distanzmaße sind euklidischer Abstand, Manhattan-Distanz und Winkeldistanz.</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Der Fluch der Dimensionalität erfordert exponentiell wachsend mehr Datenpunkte, um die gleiche Datendichte wie in niederen Dimensionen zu erreichen.</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Durch den Fluch der Dimensionalität unterschieden sich kleinste und größte Distanz zwischen zwei Datenpunkten immer weniger.</a:t>
            </a:r>
          </a:p>
          <a:p>
            <a:pPr marL="285750" indent="-285750">
              <a:buFont typeface="Arial" panose="020B0604020202020204" pitchFamily="34" charset="0"/>
              <a:buChar char="•"/>
            </a:pPr>
            <a:r>
              <a:rPr lang="de-DE" sz="1600">
                <a:latin typeface="Arial" panose="020B0604020202020204" pitchFamily="34" charset="0"/>
                <a:cs typeface="Arial" panose="020B0604020202020204" pitchFamily="34" charset="0"/>
              </a:rPr>
              <a:t>Als algorithmischer Bias verhindert der Fluch der Dimensionalität die Analyse hochdimensionaler Daten mit Distanzmaßen.</a:t>
            </a:r>
          </a:p>
          <a:p>
            <a:endParaRPr lang="de-DE"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988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Varianz versus Bias</a:t>
            </a:r>
          </a:p>
        </p:txBody>
      </p:sp>
      <p:sp>
        <p:nvSpPr>
          <p:cNvPr id="3" name="Textplatzhalter 2"/>
          <p:cNvSpPr>
            <a:spLocks noGrp="1"/>
          </p:cNvSpPr>
          <p:nvPr>
            <p:ph type="body" sz="quarter" idx="11"/>
          </p:nvPr>
        </p:nvSpPr>
        <p:spPr>
          <a:xfrm>
            <a:off x="360363" y="792163"/>
            <a:ext cx="7200874" cy="4968204"/>
          </a:xfrm>
        </p:spPr>
        <p:txBody>
          <a:bodyPr/>
          <a:lstStyle/>
          <a:p>
            <a:r>
              <a:rPr lang="de-DE"/>
              <a:t>Beispiele für Varianz:</a:t>
            </a:r>
          </a:p>
          <a:p>
            <a:pPr marL="285750" indent="-285750">
              <a:buFont typeface="Arial" panose="020B0604020202020204" pitchFamily="34" charset="0"/>
              <a:buChar char="•"/>
            </a:pPr>
            <a:r>
              <a:rPr lang="de-DE"/>
              <a:t>zufällige Meßfehler von Sensoren</a:t>
            </a:r>
          </a:p>
          <a:p>
            <a:pPr marL="285750" indent="-285750">
              <a:buFont typeface="Arial" panose="020B0604020202020204" pitchFamily="34" charset="0"/>
              <a:buChar char="•"/>
            </a:pPr>
            <a:r>
              <a:rPr lang="de-DE"/>
              <a:t>Zufällige Störgrößen, irreduzierbarer </a:t>
            </a:r>
            <a:r>
              <a:rPr lang="de-DE" smtClean="0"/>
              <a:t>Fehler</a:t>
            </a:r>
          </a:p>
          <a:p>
            <a:pPr marL="285750" indent="-285750">
              <a:buFont typeface="Arial" panose="020B0604020202020204" pitchFamily="34" charset="0"/>
              <a:buChar char="•"/>
            </a:pPr>
            <a:r>
              <a:rPr lang="de-DE" smtClean="0"/>
              <a:t>Zu wenig Trainingsdaten</a:t>
            </a:r>
            <a:endParaRPr lang="de-DE"/>
          </a:p>
          <a:p>
            <a:endParaRPr lang="de-DE" dirty="0"/>
          </a:p>
          <a:p>
            <a:endParaRPr lang="de-DE" dirty="0"/>
          </a:p>
          <a:p>
            <a:r>
              <a:rPr lang="de-DE" dirty="0"/>
              <a:t>Beispiele für Bias:</a:t>
            </a:r>
          </a:p>
          <a:p>
            <a:pPr marL="285750" indent="-285750">
              <a:buFont typeface="Arial" panose="020B0604020202020204" pitchFamily="34" charset="0"/>
              <a:buChar char="•"/>
            </a:pPr>
            <a:r>
              <a:rPr lang="de-DE"/>
              <a:t>Gewehrschießen mit verbogenem </a:t>
            </a:r>
            <a:r>
              <a:rPr lang="de-DE" dirty="0"/>
              <a:t>Lauf oder Seitenwind</a:t>
            </a:r>
          </a:p>
          <a:p>
            <a:pPr marL="285750" indent="-285750">
              <a:buFont typeface="Arial" panose="020B0604020202020204" pitchFamily="34" charset="0"/>
              <a:buChar char="•"/>
            </a:pPr>
            <a:r>
              <a:rPr lang="de-DE" dirty="0" err="1"/>
              <a:t>Trainíng</a:t>
            </a:r>
            <a:r>
              <a:rPr lang="de-DE" dirty="0"/>
              <a:t> einer Gesichtserkennung mit Bildern aus dem Sunny Valley, Kalifornien</a:t>
            </a:r>
          </a:p>
          <a:p>
            <a:pPr marL="285750" indent="-285750">
              <a:buFont typeface="Arial" panose="020B0604020202020204" pitchFamily="34" charset="0"/>
              <a:buChar char="•"/>
            </a:pPr>
            <a:r>
              <a:rPr lang="de-DE" dirty="0" err="1"/>
              <a:t>Trainíng</a:t>
            </a:r>
            <a:r>
              <a:rPr lang="de-DE" dirty="0"/>
              <a:t> einer KI für Personaleinstellungen mit Daten </a:t>
            </a:r>
            <a:r>
              <a:rPr lang="de-DE"/>
              <a:t>der Vergangenheit mit einer unerwünschten </a:t>
            </a:r>
            <a:r>
              <a:rPr lang="de-DE" smtClean="0"/>
              <a:t>Frauen/Männerquote</a:t>
            </a:r>
            <a:endParaRPr lang="de-DE" dirty="0"/>
          </a:p>
          <a:p>
            <a:pPr marL="285750" indent="-285750">
              <a:buFont typeface="Arial" panose="020B0604020202020204" pitchFamily="34" charset="0"/>
              <a:buChar char="•"/>
            </a:pPr>
            <a:r>
              <a:rPr lang="de-DE"/>
              <a:t>Training </a:t>
            </a:r>
            <a:r>
              <a:rPr lang="de-DE" dirty="0"/>
              <a:t>einer KI zur </a:t>
            </a:r>
            <a:r>
              <a:rPr lang="de-DE"/>
              <a:t>Krebserkennung durch Bildverarbeitung, aber einem </a:t>
            </a:r>
            <a:r>
              <a:rPr lang="de-DE" dirty="0"/>
              <a:t>Lineal </a:t>
            </a:r>
            <a:r>
              <a:rPr lang="de-DE"/>
              <a:t>nur bei erkannten Krebszellen</a:t>
            </a:r>
          </a:p>
          <a:p>
            <a:pPr marL="285750" indent="-285750">
              <a:buFont typeface="Arial" panose="020B0604020202020204" pitchFamily="34" charset="0"/>
              <a:buChar char="•"/>
            </a:pPr>
            <a:r>
              <a:rPr lang="de-DE"/>
              <a:t>Training einer KI mit durch GAN generierten Testdaten (Modellkollaps)</a:t>
            </a:r>
            <a:endParaRPr lang="de-DE"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269" y="1151855"/>
            <a:ext cx="3215630" cy="3156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262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Über- und Unteranpassung von Modellen an Daten</a:t>
            </a:r>
            <a:endParaRPr lang="de-DE" dirty="0"/>
          </a:p>
        </p:txBody>
      </p:sp>
      <p:sp>
        <p:nvSpPr>
          <p:cNvPr id="3" name="Textplatzhalter 2"/>
          <p:cNvSpPr>
            <a:spLocks noGrp="1"/>
          </p:cNvSpPr>
          <p:nvPr>
            <p:ph type="body" sz="quarter" idx="11"/>
          </p:nvPr>
        </p:nvSpPr>
        <p:spPr>
          <a:xfrm>
            <a:off x="319029" y="719807"/>
            <a:ext cx="10739999" cy="1512168"/>
          </a:xfrm>
        </p:spPr>
        <p:txBody>
          <a:bodyPr/>
          <a:lstStyle/>
          <a:p>
            <a:r>
              <a:rPr lang="de-DE"/>
              <a:t> </a:t>
            </a:r>
          </a:p>
          <a:p>
            <a:endParaRPr lang="de-DE"/>
          </a:p>
          <a:p>
            <a:endParaRPr lang="de-DE"/>
          </a:p>
          <a:p>
            <a:endParaRPr lang="de-DE"/>
          </a:p>
          <a:p>
            <a:endParaRPr lang="de-DE"/>
          </a:p>
          <a:p>
            <a:endParaRPr lang="de-DE"/>
          </a:p>
          <a:p>
            <a:endParaRPr lang="de-DE"/>
          </a:p>
          <a:p>
            <a:endParaRPr lang="de-DE" dirty="0"/>
          </a:p>
          <a:p>
            <a:endParaRPr lang="de-DE" dirty="0"/>
          </a:p>
        </p:txBody>
      </p:sp>
      <p:pic>
        <p:nvPicPr>
          <p:cNvPr id="1026" name="Picture 2" descr="https://miro.medium.com/v2/resize:fit:1400/1*hu1XiRsyMJIJ64XS_5i-tQ.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315" y="1151855"/>
            <a:ext cx="5403444" cy="429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68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Praxis AutoML und Explainer mit Ames pycaret.ipynb</a:t>
            </a:r>
          </a:p>
        </p:txBody>
      </p:sp>
      <p:sp>
        <p:nvSpPr>
          <p:cNvPr id="5" name="Textplatzhalter 4"/>
          <p:cNvSpPr>
            <a:spLocks noGrp="1"/>
          </p:cNvSpPr>
          <p:nvPr>
            <p:ph type="body" sz="quarter" idx="11"/>
          </p:nvPr>
        </p:nvSpPr>
        <p:spPr/>
        <p:txBody>
          <a:bodyPr/>
          <a:lstStyle/>
          <a:p>
            <a:pPr marL="285750" indent="-285750">
              <a:buFont typeface="Arial" panose="020B0604020202020204" pitchFamily="34" charset="0"/>
              <a:buChar char="•"/>
            </a:pPr>
            <a:r>
              <a:rPr lang="de-DE"/>
              <a:t>Automatische Suche des besten Models</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Explainer Dashboard der Variablen</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9069" y="3638524"/>
            <a:ext cx="3756100" cy="2060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6766" y="719808"/>
            <a:ext cx="4690815" cy="2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114" y="4176191"/>
            <a:ext cx="4684245" cy="1567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3842" y="647799"/>
            <a:ext cx="3250333" cy="575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710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773" y="1199606"/>
            <a:ext cx="7560840" cy="5182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p:cNvSpPr>
            <a:spLocks noGrp="1"/>
          </p:cNvSpPr>
          <p:nvPr>
            <p:ph type="body" sz="quarter" idx="10"/>
          </p:nvPr>
        </p:nvSpPr>
        <p:spPr/>
        <p:txBody>
          <a:bodyPr/>
          <a:lstStyle/>
          <a:p>
            <a:r>
              <a:rPr lang="de-DE"/>
              <a:t>Verzerrung-Varianz-Dilemma</a:t>
            </a:r>
            <a:endParaRPr lang="de-DE" dirty="0"/>
          </a:p>
        </p:txBody>
      </p:sp>
      <p:sp>
        <p:nvSpPr>
          <p:cNvPr id="3" name="Textplatzhalter 2"/>
          <p:cNvSpPr>
            <a:spLocks noGrp="1"/>
          </p:cNvSpPr>
          <p:nvPr>
            <p:ph type="body" sz="quarter" idx="11"/>
          </p:nvPr>
        </p:nvSpPr>
        <p:spPr>
          <a:xfrm>
            <a:off x="319029" y="719807"/>
            <a:ext cx="10739999" cy="1512168"/>
          </a:xfrm>
        </p:spPr>
        <p:txBody>
          <a:bodyPr/>
          <a:lstStyle/>
          <a:p>
            <a:r>
              <a:rPr lang="de-DE"/>
              <a:t> </a:t>
            </a:r>
          </a:p>
          <a:p>
            <a:endParaRPr lang="de-DE"/>
          </a:p>
          <a:p>
            <a:endParaRPr lang="de-DE"/>
          </a:p>
          <a:p>
            <a:endParaRPr lang="de-DE"/>
          </a:p>
          <a:p>
            <a:endParaRPr lang="de-DE"/>
          </a:p>
          <a:p>
            <a:endParaRPr lang="de-DE"/>
          </a:p>
          <a:p>
            <a:endParaRPr lang="de-DE"/>
          </a:p>
          <a:p>
            <a:endParaRPr lang="de-DE" dirty="0"/>
          </a:p>
          <a:p>
            <a:endParaRPr lang="de-DE" dirty="0"/>
          </a:p>
        </p:txBody>
      </p:sp>
    </p:spTree>
    <p:extLst>
      <p:ext uri="{BB962C8B-B14F-4D97-AF65-F5344CB8AC3E}">
        <p14:creationId xmlns:p14="http://schemas.microsoft.com/office/powerpoint/2010/main" val="3328172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www.e-teaching.org/lehrszenarien/vorlesung/skript/bild_2.28/@@images/image-0-5fa85389509eb542eace037487582d2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3365" y="791815"/>
            <a:ext cx="2581275"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1"/>
          <p:cNvSpPr>
            <a:spLocks noGrp="1"/>
          </p:cNvSpPr>
          <p:nvPr>
            <p:ph type="body" sz="quarter" idx="10"/>
          </p:nvPr>
        </p:nvSpPr>
        <p:spPr/>
        <p:txBody>
          <a:bodyPr/>
          <a:lstStyle/>
          <a:p>
            <a:r>
              <a:rPr lang="de-DE" dirty="0"/>
              <a:t>Take </a:t>
            </a:r>
            <a:r>
              <a:rPr lang="de-DE" err="1"/>
              <a:t>Aways</a:t>
            </a:r>
            <a:r>
              <a:rPr lang="de-DE"/>
              <a:t> zu Bias und Varianz </a:t>
            </a:r>
            <a:endParaRPr lang="de-DE" dirty="0"/>
          </a:p>
        </p:txBody>
      </p:sp>
      <p:sp>
        <p:nvSpPr>
          <p:cNvPr id="3" name="Textplatzhalter 2"/>
          <p:cNvSpPr>
            <a:spLocks noGrp="1"/>
          </p:cNvSpPr>
          <p:nvPr>
            <p:ph type="body" sz="quarter" idx="11"/>
          </p:nvPr>
        </p:nvSpPr>
        <p:spPr>
          <a:xfrm>
            <a:off x="360363" y="792163"/>
            <a:ext cx="8713042" cy="5327650"/>
          </a:xfrm>
        </p:spPr>
        <p:txBody>
          <a:bodyPr/>
          <a:lstStyle/>
          <a:p>
            <a:pPr marL="285750" indent="-285750">
              <a:buFont typeface="Arial" panose="020B0604020202020204" pitchFamily="34" charset="0"/>
              <a:buChar char="•"/>
            </a:pPr>
            <a:r>
              <a:rPr lang="de-DE"/>
              <a:t>Bias ist die Tendenz eines Algorithmus das Falsche zu lernen, weil nicht alle Informationen der Daten berücksichtigt werden (Underfitting) oder zu wenige relevante oder zu viele irrelevante Variablen vorhanden snd.</a:t>
            </a:r>
          </a:p>
          <a:p>
            <a:pPr marL="285750" indent="-285750">
              <a:buFont typeface="Arial" panose="020B0604020202020204" pitchFamily="34" charset="0"/>
              <a:buChar char="•"/>
            </a:pPr>
            <a:r>
              <a:rPr lang="de-DE"/>
              <a:t>Varianz ist die Tendenz eines Algorithmus Zufälliges, Fehler und Rauschen in den Daten zu stark zu lernen (Overfitting).</a:t>
            </a:r>
          </a:p>
          <a:p>
            <a:pPr marL="342900" indent="-342900">
              <a:buFont typeface="Arial" panose="020B0604020202020204" pitchFamily="34" charset="0"/>
              <a:buChar char="•"/>
            </a:pPr>
            <a:r>
              <a:rPr lang="de-DE"/>
              <a:t>Varianz ist der „natürliche“ Bias durch Meßfehler.</a:t>
            </a:r>
          </a:p>
          <a:p>
            <a:pPr marL="342900" indent="-342900">
              <a:buFont typeface="Arial" panose="020B0604020202020204" pitchFamily="34" charset="0"/>
              <a:buChar char="•"/>
            </a:pPr>
            <a:r>
              <a:rPr lang="de-DE"/>
              <a:t>Sehr komplexe Modelle können Trainingsdaten auswendig lernen und damit auch alle Fehler und Störgrößen (Overfitting).</a:t>
            </a:r>
          </a:p>
          <a:p>
            <a:pPr marL="342900" indent="-342900">
              <a:buFont typeface="Arial" panose="020B0604020202020204" pitchFamily="34" charset="0"/>
              <a:buChar char="•"/>
            </a:pPr>
            <a:r>
              <a:rPr lang="de-DE"/>
              <a:t>Der Bias Variance Tradeoff fordert ein Modell hinreichned komplex zu gestälten, so dass die Daten generalisiert repräsentiert werden ohne dass der Vorhersagefehler wegen zunehmender Komplexität wieder steigt.</a:t>
            </a:r>
          </a:p>
          <a:p>
            <a:pPr marL="342900" indent="-342900">
              <a:buFont typeface="Arial" panose="020B0604020202020204" pitchFamily="34" charset="0"/>
              <a:buChar char="•"/>
            </a:pPr>
            <a:endParaRPr lang="de-DE"/>
          </a:p>
          <a:p>
            <a:pPr marL="342900" indent="-342900">
              <a:buFont typeface="Arial" panose="020B0604020202020204" pitchFamily="34" charset="0"/>
              <a:buChar char="•"/>
            </a:pPr>
            <a:endParaRPr lang="de-DE"/>
          </a:p>
          <a:p>
            <a:endParaRPr lang="de-DE" dirty="0"/>
          </a:p>
          <a:p>
            <a:endParaRPr lang="de-DE" dirty="0"/>
          </a:p>
        </p:txBody>
      </p:sp>
    </p:spTree>
    <p:extLst>
      <p:ext uri="{BB962C8B-B14F-4D97-AF65-F5344CB8AC3E}">
        <p14:creationId xmlns:p14="http://schemas.microsoft.com/office/powerpoint/2010/main" val="249917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Residuenquadratsumme</a:t>
            </a:r>
          </a:p>
        </p:txBody>
      </p:sp>
      <p:sp>
        <p:nvSpPr>
          <p:cNvPr id="3" name="Textplatzhalter 2"/>
          <p:cNvSpPr>
            <a:spLocks noGrp="1"/>
          </p:cNvSpPr>
          <p:nvPr>
            <p:ph type="body" sz="quarter" idx="11"/>
          </p:nvPr>
        </p:nvSpPr>
        <p:spPr>
          <a:xfrm>
            <a:off x="360363" y="647799"/>
            <a:ext cx="4752602" cy="5472014"/>
          </a:xfrm>
        </p:spPr>
        <p:txBody>
          <a:bodyPr/>
          <a:lstStyle/>
          <a:p>
            <a:endParaRPr lang="de-DE"/>
          </a:p>
          <a:p>
            <a:pPr marL="285750" indent="-285750">
              <a:buFont typeface="Arial" panose="020B0604020202020204" pitchFamily="34" charset="0"/>
              <a:buChar char="•"/>
            </a:pPr>
            <a:r>
              <a:rPr lang="de-DE"/>
              <a:t>In Blau ist der Bezug der Mittelwert und stellt die gesamte Varianz der Zielvariablen dar.</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In Rot ist der Bezug die Regressionsgerade und stellt die durch die die Regressionsgerade erklärte Varianz dar.</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Bestimmheitsmaß = erklärte Varianz / gesamte Varianz </a:t>
            </a:r>
          </a:p>
          <a:p>
            <a:pPr marL="285750" indent="-285750">
              <a:buFont typeface="Arial" panose="020B0604020202020204" pitchFamily="34" charset="0"/>
              <a:buChar char="•"/>
            </a:pPr>
            <a:endParaRPr lang="de-DE"/>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658" y="935831"/>
            <a:ext cx="5250931"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503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smtClean="0"/>
              <a:t>Varianzen </a:t>
            </a:r>
            <a:r>
              <a:rPr lang="de-DE"/>
              <a:t>und Korrelation </a:t>
            </a:r>
            <a:endParaRPr lang="de-DE" dirty="0"/>
          </a:p>
        </p:txBody>
      </p:sp>
      <p:sp>
        <p:nvSpPr>
          <p:cNvPr id="5" name="Textplatzhalter 4"/>
          <p:cNvSpPr>
            <a:spLocks noGrp="1"/>
          </p:cNvSpPr>
          <p:nvPr>
            <p:ph type="body" sz="quarter" idx="11"/>
          </p:nvPr>
        </p:nvSpPr>
        <p:spPr/>
        <p:txBody>
          <a:bodyPr/>
          <a:lstStyle/>
          <a:p>
            <a:r>
              <a:rPr lang="de-DE"/>
              <a:t>Die Varianz ist ein Streuungsmaß, welches die Verteilung von Werten einer Variablen um den Mittelwert kennzeichnet. </a:t>
            </a:r>
          </a:p>
          <a:p>
            <a:endParaRPr lang="de-DE"/>
          </a:p>
          <a:p>
            <a:endParaRPr lang="de-DE"/>
          </a:p>
          <a:p>
            <a:endParaRPr lang="de-DE" dirty="0"/>
          </a:p>
          <a:p>
            <a:r>
              <a:rPr lang="de-DE"/>
              <a:t>Die Kovarianz ist ein </a:t>
            </a:r>
            <a:r>
              <a:rPr lang="de-DE" dirty="0"/>
              <a:t>Maß für die gemeinsame Variabilität von zwei Variablen. </a:t>
            </a:r>
          </a:p>
          <a:p>
            <a:endParaRPr lang="de-DE"/>
          </a:p>
          <a:p>
            <a:endParaRPr lang="de-DE" dirty="0"/>
          </a:p>
          <a:p>
            <a:r>
              <a:rPr lang="de-DE"/>
              <a:t>Eine Korrelation misst die Stärke einer statistischen Beziehung von zwei Variablen zueinander. </a:t>
            </a:r>
            <a:endParaRPr lang="de-DE" dirty="0"/>
          </a:p>
          <a:p>
            <a:endParaRPr lang="de-DE" dirty="0"/>
          </a:p>
          <a:p>
            <a:r>
              <a:rPr lang="de-DE" dirty="0"/>
              <a:t>Die Kovarianz entspricht der Korrelation, wenn die Variablen vorher z-standardisiert wurden. Dies wird </a:t>
            </a:r>
            <a:r>
              <a:rPr lang="de-DE"/>
              <a:t>mathematisch erreicht, in dem die </a:t>
            </a:r>
            <a:r>
              <a:rPr lang="de-DE" dirty="0"/>
              <a:t>Kovarianz durch das Produkt der Standardabweichungen beider Variablen geteilt wird. </a:t>
            </a:r>
          </a:p>
          <a:p>
            <a:endParaRPr lang="de-DE" dirty="0"/>
          </a:p>
          <a:p>
            <a:r>
              <a:rPr lang="de-DE" dirty="0"/>
              <a:t>Der Korrelationskoeffizient (nach Pearson</a:t>
            </a:r>
            <a:r>
              <a:rPr lang="de-DE"/>
              <a:t>) zweier metrischer Variablen liegt </a:t>
            </a:r>
            <a:r>
              <a:rPr lang="de-DE" dirty="0"/>
              <a:t>zwischen -1 </a:t>
            </a:r>
            <a:r>
              <a:rPr lang="de-DE"/>
              <a:t>und 1. </a:t>
            </a:r>
            <a:endParaRPr lang="de-DE"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2885" y="2520007"/>
            <a:ext cx="2338035" cy="62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uppieren 1"/>
          <p:cNvGrpSpPr/>
          <p:nvPr/>
        </p:nvGrpSpPr>
        <p:grpSpPr>
          <a:xfrm>
            <a:off x="2880717" y="4968279"/>
            <a:ext cx="4720567" cy="936104"/>
            <a:chOff x="2736701" y="4320207"/>
            <a:chExt cx="4720567" cy="936104"/>
          </a:xfrm>
        </p:grpSpPr>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2805" y="4320207"/>
              <a:ext cx="378446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701" y="4505702"/>
              <a:ext cx="769404" cy="5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48869" y="1295871"/>
            <a:ext cx="1772468" cy="64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6066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latin typeface="Calibri" panose="020F0502020204030204" pitchFamily="34" charset="0"/>
                <a:cs typeface="Calibri" panose="020F0502020204030204" pitchFamily="34" charset="0"/>
              </a:rPr>
              <a:t>Erste Tücken der Regression</a:t>
            </a:r>
            <a:endParaRPr lang="de-DE"/>
          </a:p>
        </p:txBody>
      </p:sp>
      <p:sp>
        <p:nvSpPr>
          <p:cNvPr id="3" name="Textplatzhalter 2"/>
          <p:cNvSpPr>
            <a:spLocks noGrp="1"/>
          </p:cNvSpPr>
          <p:nvPr>
            <p:ph type="body" sz="quarter" idx="11"/>
          </p:nvPr>
        </p:nvSpPr>
        <p:spPr>
          <a:xfrm>
            <a:off x="360363" y="791815"/>
            <a:ext cx="4752602" cy="5327998"/>
          </a:xfrm>
        </p:spPr>
        <p:txBody>
          <a:bodyPr/>
          <a:lstStyle/>
          <a:p>
            <a:r>
              <a:rPr lang="de-DE">
                <a:latin typeface="Calibri" panose="020F0502020204030204" pitchFamily="34" charset="0"/>
                <a:cs typeface="Calibri" panose="020F0502020204030204" pitchFamily="34" charset="0"/>
              </a:rPr>
              <a:t>Fluch der Multikollinearität</a:t>
            </a:r>
          </a:p>
          <a:p>
            <a:endParaRPr lang="de-DE"/>
          </a:p>
          <a:p>
            <a:endParaRPr lang="de-DE"/>
          </a:p>
          <a:p>
            <a:endParaRPr lang="de-DE"/>
          </a:p>
          <a:p>
            <a:endParaRPr lang="de-DE"/>
          </a:p>
          <a:p>
            <a:endParaRPr lang="de-DE"/>
          </a:p>
          <a:p>
            <a:endParaRPr lang="de-DE"/>
          </a:p>
          <a:p>
            <a:endParaRPr lang="de-DE"/>
          </a:p>
          <a:p>
            <a:endParaRPr lang="de-DE"/>
          </a:p>
        </p:txBody>
      </p:sp>
      <p:grpSp>
        <p:nvGrpSpPr>
          <p:cNvPr id="4" name="Gruppieren 3"/>
          <p:cNvGrpSpPr/>
          <p:nvPr/>
        </p:nvGrpSpPr>
        <p:grpSpPr>
          <a:xfrm>
            <a:off x="5829397" y="831733"/>
            <a:ext cx="5332240" cy="3344458"/>
            <a:chOff x="8735301" y="863823"/>
            <a:chExt cx="2027014" cy="1512168"/>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0349" y="1260694"/>
              <a:ext cx="267022" cy="470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5699" y="1261913"/>
              <a:ext cx="253305" cy="317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930" y="1227550"/>
              <a:ext cx="253305" cy="317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Gerade Verbindung mit Pfeil 7"/>
            <p:cNvCxnSpPr/>
            <p:nvPr/>
          </p:nvCxnSpPr>
          <p:spPr>
            <a:xfrm>
              <a:off x="9001397" y="1301815"/>
              <a:ext cx="396044"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9"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53100" y="1255082"/>
              <a:ext cx="218307" cy="289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a:off x="8890108" y="1329624"/>
              <a:ext cx="1872207" cy="709708"/>
            </a:xfrm>
            <a:prstGeom prst="rect">
              <a:avLst/>
            </a:prstGeom>
            <a:noFill/>
          </p:spPr>
          <p:txBody>
            <a:bodyPr wrap="square" rtlCol="0">
              <a:spAutoFit/>
            </a:bodyPr>
            <a:lstStyle/>
            <a:p>
              <a:r>
                <a:rPr lang="de-DE" sz="1600" b="1">
                  <a:latin typeface="Calibri" panose="020F0502020204030204" pitchFamily="34" charset="0"/>
                  <a:cs typeface="Calibri" panose="020F0502020204030204" pitchFamily="34" charset="0"/>
                </a:rPr>
                <a:t>      x</a:t>
              </a:r>
              <a:r>
                <a:rPr lang="de-DE" sz="1600" b="1" baseline="-25000">
                  <a:latin typeface="Calibri" panose="020F0502020204030204" pitchFamily="34" charset="0"/>
                  <a:cs typeface="Calibri" panose="020F0502020204030204" pitchFamily="34" charset="0"/>
                </a:rPr>
                <a:t>1   </a:t>
              </a:r>
              <a:r>
                <a:rPr lang="de-DE" sz="1600" b="1">
                  <a:latin typeface="Calibri" panose="020F0502020204030204" pitchFamily="34" charset="0"/>
                  <a:cs typeface="Calibri" panose="020F0502020204030204" pitchFamily="34" charset="0"/>
                </a:rPr>
                <a:t>              x</a:t>
              </a:r>
              <a:r>
                <a:rPr lang="de-DE" sz="1600" b="1" baseline="-25000">
                  <a:latin typeface="Calibri" panose="020F0502020204030204" pitchFamily="34" charset="0"/>
                  <a:cs typeface="Calibri" panose="020F0502020204030204" pitchFamily="34" charset="0"/>
                </a:rPr>
                <a:t>2</a:t>
              </a:r>
              <a:r>
                <a:rPr lang="de-DE" sz="1600" b="1">
                  <a:latin typeface="Calibri" panose="020F0502020204030204" pitchFamily="34" charset="0"/>
                  <a:cs typeface="Calibri" panose="020F0502020204030204" pitchFamily="34" charset="0"/>
                </a:rPr>
                <a:t>                  x</a:t>
              </a:r>
              <a:r>
                <a:rPr lang="de-DE" sz="1600" b="1" baseline="-25000">
                  <a:latin typeface="Calibri" panose="020F0502020204030204" pitchFamily="34" charset="0"/>
                  <a:cs typeface="Calibri" panose="020F0502020204030204" pitchFamily="34" charset="0"/>
                </a:rPr>
                <a:t>3</a:t>
              </a:r>
              <a:r>
                <a:rPr lang="de-DE" sz="1600" b="1">
                  <a:latin typeface="Calibri" panose="020F0502020204030204" pitchFamily="34" charset="0"/>
                  <a:cs typeface="Calibri" panose="020F0502020204030204" pitchFamily="34" charset="0"/>
                </a:rPr>
                <a:t>                      …     x</a:t>
              </a:r>
              <a:r>
                <a:rPr lang="de-DE" sz="1600" b="1" baseline="-25000">
                  <a:latin typeface="Calibri" panose="020F0502020204030204" pitchFamily="34" charset="0"/>
                  <a:cs typeface="Calibri" panose="020F0502020204030204" pitchFamily="34" charset="0"/>
                </a:rPr>
                <a:t>n</a:t>
              </a:r>
              <a:r>
                <a:rPr lang="de-DE" sz="1600" b="1">
                  <a:latin typeface="Calibri" panose="020F0502020204030204" pitchFamily="34" charset="0"/>
                  <a:cs typeface="Calibri" panose="020F0502020204030204" pitchFamily="34" charset="0"/>
                </a:rPr>
                <a:t> </a:t>
              </a:r>
            </a:p>
            <a:p>
              <a:endParaRPr lang="de-DE" sz="1600" b="1">
                <a:latin typeface="Calibri" panose="020F0502020204030204" pitchFamily="34" charset="0"/>
                <a:cs typeface="Calibri" panose="020F0502020204030204" pitchFamily="34" charset="0"/>
              </a:endParaRPr>
            </a:p>
            <a:p>
              <a:endParaRPr lang="de-DE" sz="1600" b="1">
                <a:latin typeface="Calibri" panose="020F0502020204030204" pitchFamily="34" charset="0"/>
                <a:cs typeface="Calibri" panose="020F0502020204030204" pitchFamily="34" charset="0"/>
              </a:endParaRPr>
            </a:p>
            <a:p>
              <a:r>
                <a:rPr lang="de-DE" sz="1600" b="1">
                  <a:latin typeface="Calibri" panose="020F0502020204030204" pitchFamily="34" charset="0"/>
                  <a:cs typeface="Calibri" panose="020F0502020204030204" pitchFamily="34" charset="0"/>
                </a:rPr>
                <a:t>             y</a:t>
              </a:r>
            </a:p>
            <a:p>
              <a:endParaRPr lang="de-DE" sz="1600" b="1">
                <a:latin typeface="Calibri" panose="020F0502020204030204" pitchFamily="34" charset="0"/>
                <a:cs typeface="Calibri" panose="020F0502020204030204" pitchFamily="34" charset="0"/>
              </a:endParaRPr>
            </a:p>
            <a:p>
              <a:endParaRPr lang="de-DE" sz="1600" b="1" dirty="0">
                <a:latin typeface="Calibri" panose="020F0502020204030204" pitchFamily="34" charset="0"/>
                <a:cs typeface="Calibri" panose="020F0502020204030204" pitchFamily="34" charset="0"/>
              </a:endParaRPr>
            </a:p>
          </p:txBody>
        </p:sp>
        <p:pic>
          <p:nvPicPr>
            <p:cNvPr id="1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45" y="2085952"/>
              <a:ext cx="266451" cy="290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hteck 11"/>
            <p:cNvSpPr/>
            <p:nvPr/>
          </p:nvSpPr>
          <p:spPr>
            <a:xfrm>
              <a:off x="8735301" y="863823"/>
              <a:ext cx="1954935" cy="151216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 Verbindung mit Pfeil 12"/>
            <p:cNvCxnSpPr/>
            <p:nvPr/>
          </p:nvCxnSpPr>
          <p:spPr>
            <a:xfrm>
              <a:off x="9059337" y="1693961"/>
              <a:ext cx="468052" cy="29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a:off x="9599397" y="1693961"/>
              <a:ext cx="17674" cy="3110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H="1">
              <a:off x="9671407" y="1693961"/>
              <a:ext cx="288031" cy="2754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9737891" y="1693961"/>
              <a:ext cx="581586" cy="29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a:xfrm>
              <a:off x="8842086" y="900434"/>
              <a:ext cx="1043047" cy="125243"/>
            </a:xfrm>
            <a:prstGeom prst="rect">
              <a:avLst/>
            </a:prstGeom>
            <a:noFill/>
          </p:spPr>
          <p:txBody>
            <a:bodyPr wrap="none" rtlCol="0">
              <a:spAutoFit/>
            </a:bodyPr>
            <a:lstStyle/>
            <a:p>
              <a:r>
                <a:rPr lang="de-DE" sz="1200">
                  <a:latin typeface="Calibri" panose="020F0502020204030204" pitchFamily="34" charset="0"/>
                  <a:cs typeface="Calibri" panose="020F0502020204030204" pitchFamily="34" charset="0"/>
                </a:rPr>
                <a:t>Lineare Regression und Multikollinearität</a:t>
              </a:r>
              <a:endParaRPr lang="de-DE" sz="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2446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Multikollinearität erkennen mit dem Varianzinflationsfaktor (VIF) </a:t>
            </a:r>
          </a:p>
        </p:txBody>
      </p:sp>
      <p:sp>
        <p:nvSpPr>
          <p:cNvPr id="3" name="Textplatzhalter 2"/>
          <p:cNvSpPr>
            <a:spLocks noGrp="1"/>
          </p:cNvSpPr>
          <p:nvPr>
            <p:ph type="body" sz="quarter" idx="11"/>
          </p:nvPr>
        </p:nvSpPr>
        <p:spPr/>
        <p:txBody>
          <a:bodyPr/>
          <a:lstStyle/>
          <a:p>
            <a:r>
              <a:rPr lang="de-DE"/>
              <a:t>Der Toleranzwert einer unabhängigen Variablen j ist definiert als</a:t>
            </a:r>
          </a:p>
          <a:p>
            <a:endParaRPr lang="de-DE"/>
          </a:p>
          <a:p>
            <a:endParaRPr lang="de-DE"/>
          </a:p>
          <a:p>
            <a:endParaRPr lang="de-DE"/>
          </a:p>
          <a:p>
            <a:r>
              <a:rPr lang="de-DE"/>
              <a:t>R²</a:t>
            </a:r>
            <a:r>
              <a:rPr lang="de-DE" baseline="-25000"/>
              <a:t>j</a:t>
            </a:r>
            <a:r>
              <a:rPr lang="de-DE"/>
              <a:t> ist das Bestimmtheitsmaß der Regression von x</a:t>
            </a:r>
            <a:r>
              <a:rPr lang="de-DE" baseline="-25000"/>
              <a:t>j</a:t>
            </a:r>
            <a:r>
              <a:rPr lang="de-DE"/>
              <a:t> auf alle übrigen Einflussgrößen 	</a:t>
            </a:r>
          </a:p>
          <a:p>
            <a:r>
              <a:rPr lang="de-DE"/>
              <a:t>Beispiel für eine Variable: </a:t>
            </a:r>
          </a:p>
          <a:p>
            <a:r>
              <a:rPr lang="de-DE"/>
              <a:t>		1-(0,987*0,987) = 0,027</a:t>
            </a:r>
          </a:p>
          <a:p>
            <a:endParaRPr lang="de-DE"/>
          </a:p>
          <a:p>
            <a:r>
              <a:rPr lang="de-DE"/>
              <a:t>Der Varianzinflationsfaktor (VIF) ist der Kehrwert der Toleranz:</a:t>
            </a:r>
          </a:p>
          <a:p>
            <a:endParaRPr lang="de-DE"/>
          </a:p>
          <a:p>
            <a:endParaRPr lang="de-DE"/>
          </a:p>
          <a:p>
            <a:endParaRPr lang="de-DE"/>
          </a:p>
          <a:p>
            <a:r>
              <a:rPr lang="de-DE"/>
              <a:t>Faustregel für die Interpretation: Toleranzwerte unter 0,1 oder VIF-Werte über 10 wecken den Verdacht auf Kollinearität; Toleranzwerte unter 0,01 lassen sicher auf das Vorliegen von Kollinearität schließen.</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637" y="1367879"/>
            <a:ext cx="1874837"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6621" y="3600127"/>
            <a:ext cx="3108325"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3673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Überblick zur Clusteranalyse</a:t>
            </a:r>
            <a:endParaRPr lang="de-DE" dirty="0"/>
          </a:p>
        </p:txBody>
      </p:sp>
      <p:sp>
        <p:nvSpPr>
          <p:cNvPr id="3" name="Textplatzhalter 2"/>
          <p:cNvSpPr>
            <a:spLocks noGrp="1"/>
          </p:cNvSpPr>
          <p:nvPr>
            <p:ph type="body" sz="quarter" idx="11"/>
          </p:nvPr>
        </p:nvSpPr>
        <p:spPr/>
        <p:txBody>
          <a:bodyPr/>
          <a:lstStyle/>
          <a:p>
            <a:r>
              <a:rPr lang="de-DE" dirty="0"/>
              <a:t>Sie lernen:</a:t>
            </a:r>
          </a:p>
          <a:p>
            <a:endParaRPr lang="de-DE" dirty="0"/>
          </a:p>
          <a:p>
            <a:r>
              <a:rPr lang="de-DE"/>
              <a:t>Clusteranalyse als innere und äußere Distanzen von exklusiven Cluster</a:t>
            </a:r>
          </a:p>
          <a:p>
            <a:endParaRPr lang="de-DE"/>
          </a:p>
          <a:p>
            <a:r>
              <a:rPr lang="de-DE"/>
              <a:t>Clusterbildung durch Fusionierung nach K-Means</a:t>
            </a:r>
          </a:p>
          <a:p>
            <a:r>
              <a:rPr lang="de-DE"/>
              <a:t>Hierarchisch bottom-up gebildete (agglomerative) Cluster</a:t>
            </a:r>
          </a:p>
          <a:p>
            <a:r>
              <a:rPr lang="de-DE"/>
              <a:t>Dichtebasierte Clusterbildung mit DBSCAN</a:t>
            </a:r>
          </a:p>
          <a:p>
            <a:endParaRPr lang="de-DE"/>
          </a:p>
          <a:p>
            <a:endParaRPr lang="de-DE"/>
          </a:p>
          <a:p>
            <a:endParaRPr lang="de-DE"/>
          </a:p>
          <a:p>
            <a:r>
              <a:rPr lang="de-DE"/>
              <a:t>Sie lernen NICHT:</a:t>
            </a:r>
          </a:p>
          <a:p>
            <a:r>
              <a:rPr lang="de-DE"/>
              <a:t>Modellbasierte Clusterbildung</a:t>
            </a:r>
          </a:p>
          <a:p>
            <a:r>
              <a:rPr lang="de-DE"/>
              <a:t>Partielle, fuzzy Cluster</a:t>
            </a:r>
          </a:p>
          <a:p>
            <a:r>
              <a:rPr lang="de-DE"/>
              <a:t>Principal Component Analysis, Factor Analysis</a:t>
            </a:r>
            <a:endParaRPr lang="de-DE" dirty="0"/>
          </a:p>
          <a:p>
            <a:endParaRPr lang="de-DE" dirty="0"/>
          </a:p>
          <a:p>
            <a:endParaRPr lang="de-DE" dirty="0"/>
          </a:p>
          <a:p>
            <a:endParaRPr lang="de-DE" dirty="0"/>
          </a:p>
        </p:txBody>
      </p:sp>
      <p:pic>
        <p:nvPicPr>
          <p:cNvPr id="5" name="Picture 20" descr="https://www.e-teaching.org/didaktik/kommunikation/wikis/image/@@images/image-0-5fa85389509eb542eace037487582d2d.x-ms-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5373" y="791815"/>
            <a:ext cx="2571750" cy="18954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Evolution: Alle Katzenarten stammen von einem gemeinsamen Vorfahren 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3206" y="2592015"/>
            <a:ext cx="3951488" cy="331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953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a:t>Ein möglicher Lösungsweg :</a:t>
            </a:r>
          </a:p>
        </p:txBody>
      </p:sp>
      <p:sp>
        <p:nvSpPr>
          <p:cNvPr id="3" name="Textplatzhalter 2"/>
          <p:cNvSpPr>
            <a:spLocks noGrp="1"/>
          </p:cNvSpPr>
          <p:nvPr>
            <p:ph type="body" sz="quarter" idx="10"/>
          </p:nvPr>
        </p:nvSpPr>
        <p:spPr/>
        <p:txBody>
          <a:bodyPr/>
          <a:lstStyle/>
          <a:p>
            <a:r>
              <a:rPr lang="de-DE"/>
              <a:t>Konvexe Hüllen mit Tiefenstapelung</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4690" y="1367879"/>
            <a:ext cx="8393957" cy="4469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3273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Clusterintra- und interdistanzen</a:t>
            </a:r>
          </a:p>
        </p:txBody>
      </p:sp>
      <p:sp>
        <p:nvSpPr>
          <p:cNvPr id="3" name="Textplatzhalter 2"/>
          <p:cNvSpPr>
            <a:spLocks noGrp="1"/>
          </p:cNvSpPr>
          <p:nvPr>
            <p:ph type="body" sz="quarter" idx="11"/>
          </p:nvPr>
        </p:nvSpPr>
        <p:spPr>
          <a:xfrm>
            <a:off x="360363" y="792163"/>
            <a:ext cx="4824610" cy="5256236"/>
          </a:xfrm>
        </p:spPr>
        <p:txBody>
          <a:bodyPr/>
          <a:lstStyle/>
          <a:p>
            <a:r>
              <a:rPr lang="de-DE"/>
              <a:t>Eine Menge von Objekten soll so gruppiert werden, dass die Ähnlichkeit innerhalb der Gruppen minimal, zwischen den Gruppen maximal ist.</a:t>
            </a:r>
          </a:p>
          <a:p>
            <a:endParaRPr lang="de-DE"/>
          </a:p>
          <a:p>
            <a:endParaRPr lang="de-DE"/>
          </a:p>
          <a:p>
            <a:r>
              <a:rPr lang="de-DE"/>
              <a:t>Ähnlichkeit = Abstände im Merkmalsraum</a:t>
            </a:r>
          </a:p>
          <a:p>
            <a:endParaRPr lang="de-DE"/>
          </a:p>
        </p:txBody>
      </p:sp>
      <p:grpSp>
        <p:nvGrpSpPr>
          <p:cNvPr id="6" name="Gruppieren 5"/>
          <p:cNvGrpSpPr/>
          <p:nvPr/>
        </p:nvGrpSpPr>
        <p:grpSpPr>
          <a:xfrm>
            <a:off x="5256981" y="935831"/>
            <a:ext cx="5937336" cy="2036366"/>
            <a:chOff x="2520677" y="3533238"/>
            <a:chExt cx="5937336" cy="2036366"/>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0677" y="3533238"/>
              <a:ext cx="5937336" cy="203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2736701" y="5159042"/>
              <a:ext cx="1067728" cy="338554"/>
            </a:xfrm>
            <a:prstGeom prst="rect">
              <a:avLst/>
            </a:prstGeom>
            <a:noFill/>
          </p:spPr>
          <p:txBody>
            <a:bodyPr wrap="none" rtlCol="0">
              <a:spAutoFit/>
            </a:bodyPr>
            <a:lstStyle/>
            <a:p>
              <a:r>
                <a:rPr lang="de-DE" sz="1600"/>
                <a:t>Konsistenz</a:t>
              </a:r>
              <a:endParaRPr lang="de-DE" sz="1600" b="1" dirty="0">
                <a:latin typeface="Calibri" panose="020F0502020204030204" pitchFamily="34" charset="0"/>
                <a:cs typeface="Calibri" panose="020F0502020204030204" pitchFamily="34" charset="0"/>
              </a:endParaRPr>
            </a:p>
          </p:txBody>
        </p:sp>
        <p:sp>
          <p:nvSpPr>
            <p:cNvPr id="5" name="Textfeld 4"/>
            <p:cNvSpPr txBox="1"/>
            <p:nvPr/>
          </p:nvSpPr>
          <p:spPr>
            <a:xfrm>
              <a:off x="5833045" y="5124588"/>
              <a:ext cx="1082604" cy="338554"/>
            </a:xfrm>
            <a:prstGeom prst="rect">
              <a:avLst/>
            </a:prstGeom>
            <a:noFill/>
          </p:spPr>
          <p:txBody>
            <a:bodyPr wrap="none" rtlCol="0">
              <a:spAutoFit/>
            </a:bodyPr>
            <a:lstStyle/>
            <a:p>
              <a:r>
                <a:rPr lang="de-DE" sz="1600"/>
                <a:t>Separation</a:t>
              </a:r>
              <a:endParaRPr lang="de-DE" sz="1600" b="1"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92772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a:t>Weiterer Lösungsweg :</a:t>
            </a:r>
          </a:p>
        </p:txBody>
      </p:sp>
      <p:sp>
        <p:nvSpPr>
          <p:cNvPr id="3" name="Textplatzhalter 2"/>
          <p:cNvSpPr>
            <a:spLocks noGrp="1"/>
          </p:cNvSpPr>
          <p:nvPr>
            <p:ph type="body" sz="quarter" idx="10"/>
          </p:nvPr>
        </p:nvSpPr>
        <p:spPr/>
        <p:txBody>
          <a:bodyPr/>
          <a:lstStyle/>
          <a:p>
            <a:r>
              <a:rPr lang="de-DE"/>
              <a:t>Multivariate Normalverteilung </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6821" y="1511895"/>
            <a:ext cx="7241630" cy="4247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20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Datenkatalog</a:t>
            </a:r>
          </a:p>
        </p:txBody>
      </p:sp>
      <p:sp>
        <p:nvSpPr>
          <p:cNvPr id="3" name="Textplatzhalter 2"/>
          <p:cNvSpPr>
            <a:spLocks noGrp="1"/>
          </p:cNvSpPr>
          <p:nvPr>
            <p:ph type="body" sz="quarter" idx="11"/>
          </p:nvPr>
        </p:nvSpPr>
        <p:spPr>
          <a:xfrm>
            <a:off x="360363" y="792163"/>
            <a:ext cx="6912842" cy="5544268"/>
          </a:xfrm>
        </p:spPr>
        <p:txBody>
          <a:bodyPr/>
          <a:lstStyle/>
          <a:p>
            <a:r>
              <a:rPr lang="de-DE"/>
              <a:t>Datenkataloge (Metadaten) stellen Benutzern alle relevanten Informationen über interne und externe Daten zur Verfügung. Datenkataloge sind Teil eines Master Data Management (MDM).</a:t>
            </a:r>
            <a:br>
              <a:rPr lang="de-DE"/>
            </a:br>
            <a:endParaRPr lang="de-DE"/>
          </a:p>
          <a:p>
            <a:endParaRPr lang="de-DE" sz="1200"/>
          </a:p>
          <a:p>
            <a:pPr marL="285750" indent="-285750">
              <a:buFont typeface="Arial" panose="020B0604020202020204" pitchFamily="34" charset="0"/>
              <a:buChar char="•"/>
            </a:pPr>
            <a:r>
              <a:rPr lang="de-DE" sz="1200"/>
              <a:t>Schafft </a:t>
            </a:r>
            <a:r>
              <a:rPr lang="de-DE" sz="1200" dirty="0"/>
              <a:t>Transparenz über den Datenbestand und die Verwendung der Daten von der Quelle bis zum Datenprodukt / </a:t>
            </a:r>
            <a:r>
              <a:rPr lang="de-DE" sz="1200"/>
              <a:t>-service (Data Lineage).</a:t>
            </a:r>
            <a:endParaRPr lang="de-DE" sz="1200" dirty="0"/>
          </a:p>
          <a:p>
            <a:pPr marL="285750" indent="-285750">
              <a:buFont typeface="Arial" panose="020B0604020202020204" pitchFamily="34" charset="0"/>
              <a:buChar char="•"/>
            </a:pPr>
            <a:r>
              <a:rPr lang="de-DE" sz="1200" dirty="0"/>
              <a:t>Bringt Daten und deren Wert für wettbewerbsfähige Geschäftsprozesse in einen Zusammenhang.</a:t>
            </a:r>
          </a:p>
          <a:p>
            <a:pPr marL="285750" indent="-285750">
              <a:buFont typeface="Arial" panose="020B0604020202020204" pitchFamily="34" charset="0"/>
              <a:buChar char="•"/>
            </a:pPr>
            <a:r>
              <a:rPr lang="de-DE" sz="1200" dirty="0"/>
              <a:t>Zeigt die Verbindung zwischen Unternehmensstrategie und Datenstrategie.</a:t>
            </a:r>
          </a:p>
          <a:p>
            <a:pPr marL="285750" indent="-285750">
              <a:buFont typeface="Arial" panose="020B0604020202020204" pitchFamily="34" charset="0"/>
              <a:buChar char="•"/>
            </a:pPr>
            <a:r>
              <a:rPr lang="de-DE" sz="1200" dirty="0"/>
              <a:t>Reduziert erheblich den Aufwand beim Finden von wertvollen Daten </a:t>
            </a:r>
            <a:r>
              <a:rPr lang="de-DE" sz="1200"/>
              <a:t>und der Beurteilungder zweckdienlichen Eignung.</a:t>
            </a:r>
            <a:endParaRPr lang="de-DE" sz="1200" dirty="0"/>
          </a:p>
          <a:p>
            <a:pPr marL="285750" indent="-285750">
              <a:buFont typeface="Arial" panose="020B0604020202020204" pitchFamily="34" charset="0"/>
              <a:buChar char="•"/>
            </a:pPr>
            <a:r>
              <a:rPr lang="de-DE" sz="1200" dirty="0"/>
              <a:t>Reduziert den Aufwand um Daten und </a:t>
            </a:r>
            <a:r>
              <a:rPr lang="de-DE" sz="1200" dirty="0" err="1"/>
              <a:t>Use</a:t>
            </a:r>
            <a:r>
              <a:rPr lang="de-DE" sz="1200" dirty="0"/>
              <a:t> Cases zu verstehen und aufzubereiten.</a:t>
            </a:r>
          </a:p>
          <a:p>
            <a:pPr marL="285750" indent="-285750">
              <a:buFont typeface="Arial" panose="020B0604020202020204" pitchFamily="34" charset="0"/>
              <a:buChar char="•"/>
            </a:pPr>
            <a:r>
              <a:rPr lang="de-DE" sz="1200"/>
              <a:t>Permanente </a:t>
            </a:r>
            <a:r>
              <a:rPr lang="de-DE" sz="1200" dirty="0"/>
              <a:t>Steuerung und Gewährleistung der Compliance-Konformität und Reduzierung </a:t>
            </a:r>
            <a:r>
              <a:rPr lang="de-DE" sz="1200"/>
              <a:t>von Risiken (Data Governance).</a:t>
            </a:r>
            <a:endParaRPr lang="de-DE" sz="1200" dirty="0"/>
          </a:p>
          <a:p>
            <a:pPr marL="285750" indent="-285750">
              <a:buFont typeface="Arial" panose="020B0604020202020204" pitchFamily="34" charset="0"/>
              <a:buChar char="•"/>
            </a:pPr>
            <a:r>
              <a:rPr lang="de-DE" sz="1200" dirty="0"/>
              <a:t>Klare </a:t>
            </a:r>
            <a:r>
              <a:rPr lang="de-DE" sz="1200"/>
              <a:t>Steuerung von Ownership und Verantwortlichkeiten.</a:t>
            </a:r>
            <a:endParaRPr lang="de-DE" sz="1200" dirty="0"/>
          </a:p>
          <a:p>
            <a:pPr marL="285750" indent="-285750">
              <a:buFont typeface="Arial" panose="020B0604020202020204" pitchFamily="34" charset="0"/>
              <a:buChar char="•"/>
            </a:pPr>
            <a:r>
              <a:rPr lang="de-DE" sz="1200" dirty="0"/>
              <a:t>Fördert die silofreie Zusammenarbeit zur Entwicklung neuer Datenprodukte und -services.</a:t>
            </a:r>
          </a:p>
          <a:p>
            <a:pPr marL="285750" indent="-285750">
              <a:buFont typeface="Arial" panose="020B0604020202020204" pitchFamily="34" charset="0"/>
              <a:buChar char="•"/>
            </a:pPr>
            <a:r>
              <a:rPr lang="de-DE" sz="1200" dirty="0"/>
              <a:t>Stetige Verbesserung der Datenqualität.</a:t>
            </a:r>
          </a:p>
          <a:p>
            <a:pPr marL="285750" indent="-285750">
              <a:buFont typeface="Arial" panose="020B0604020202020204" pitchFamily="34" charset="0"/>
              <a:buChar char="•"/>
            </a:pPr>
            <a:r>
              <a:rPr lang="de-DE" sz="1200"/>
              <a:t>Kontinuierliche </a:t>
            </a:r>
            <a:r>
              <a:rPr lang="de-DE" sz="1200" dirty="0"/>
              <a:t>Steigerung der organisationsweiten Datenkompetenz (Data </a:t>
            </a:r>
            <a:r>
              <a:rPr lang="de-DE" sz="1200" dirty="0" err="1"/>
              <a:t>Literacy</a:t>
            </a:r>
            <a:r>
              <a:rPr lang="de-DE" sz="1200" dirty="0"/>
              <a:t>) und damit Steigerung der </a:t>
            </a:r>
            <a:r>
              <a:rPr lang="de-DE" sz="1200"/>
              <a:t>Wettbewerbsfähigkeit.</a:t>
            </a:r>
          </a:p>
          <a:p>
            <a:pPr marL="285750" indent="-285750">
              <a:buFont typeface="Arial" panose="020B0604020202020204" pitchFamily="34" charset="0"/>
              <a:buChar char="•"/>
            </a:pPr>
            <a:r>
              <a:rPr lang="de-DE" sz="1200"/>
              <a:t>Basis für Schnittstellendokumente</a:t>
            </a:r>
            <a:endParaRPr lang="de-DE" sz="1200" dirty="0"/>
          </a:p>
          <a:p>
            <a:pPr marL="285750" indent="-285750">
              <a:buFont typeface="Arial" panose="020B0604020202020204" pitchFamily="34" charset="0"/>
              <a:buChar char="•"/>
            </a:pPr>
            <a:endParaRPr lang="de-DE" sz="12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221" y="791815"/>
            <a:ext cx="3744416" cy="346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6169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a:t>… und noch ein Weg</a:t>
            </a:r>
          </a:p>
        </p:txBody>
      </p:sp>
      <p:sp>
        <p:nvSpPr>
          <p:cNvPr id="3" name="Textplatzhalter 2"/>
          <p:cNvSpPr>
            <a:spLocks noGrp="1"/>
          </p:cNvSpPr>
          <p:nvPr>
            <p:ph type="body" sz="quarter" idx="10"/>
          </p:nvPr>
        </p:nvSpPr>
        <p:spPr/>
        <p:txBody>
          <a:bodyPr/>
          <a:lstStyle/>
          <a:p>
            <a:r>
              <a:rPr lang="de-DE"/>
              <a:t>Quadratische Formdistanz </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0757" y="1223863"/>
            <a:ext cx="7785126" cy="459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882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Clusterintra- und interdistanzen</a:t>
            </a:r>
          </a:p>
        </p:txBody>
      </p:sp>
      <p:sp>
        <p:nvSpPr>
          <p:cNvPr id="3" name="Textplatzhalter 2"/>
          <p:cNvSpPr>
            <a:spLocks noGrp="1"/>
          </p:cNvSpPr>
          <p:nvPr>
            <p:ph type="body" sz="quarter" idx="11"/>
          </p:nvPr>
        </p:nvSpPr>
        <p:spPr>
          <a:xfrm>
            <a:off x="360363" y="792163"/>
            <a:ext cx="4824610" cy="5256236"/>
          </a:xfrm>
        </p:spPr>
        <p:txBody>
          <a:bodyPr/>
          <a:lstStyle/>
          <a:p>
            <a:r>
              <a:rPr lang="de-DE"/>
              <a:t>Distanzbasierte Verfahren</a:t>
            </a:r>
          </a:p>
          <a:p>
            <a:endParaRPr lang="de-DE"/>
          </a:p>
          <a:p>
            <a:endParaRPr lang="de-DE"/>
          </a:p>
          <a:p>
            <a:r>
              <a:rPr lang="de-DE"/>
              <a:t>Gute oder schlechte Cluster?</a:t>
            </a:r>
          </a:p>
          <a:p>
            <a:endParaRPr lang="de-DE"/>
          </a:p>
          <a:p>
            <a:r>
              <a:rPr lang="de-DE"/>
              <a:t>Objective function -&gt; Sum of Squares Error (SSE)</a:t>
            </a:r>
          </a:p>
          <a:p>
            <a:endParaRPr lang="de-DE"/>
          </a:p>
        </p:txBody>
      </p:sp>
      <p:grpSp>
        <p:nvGrpSpPr>
          <p:cNvPr id="10" name="Gruppieren 9"/>
          <p:cNvGrpSpPr/>
          <p:nvPr/>
        </p:nvGrpSpPr>
        <p:grpSpPr>
          <a:xfrm>
            <a:off x="5691182" y="2931206"/>
            <a:ext cx="5470268" cy="3178427"/>
            <a:chOff x="5691182" y="2931206"/>
            <a:chExt cx="5470268" cy="3178427"/>
          </a:xfrm>
        </p:grpSpPr>
        <p:grpSp>
          <p:nvGrpSpPr>
            <p:cNvPr id="8" name="Gruppieren 7"/>
            <p:cNvGrpSpPr/>
            <p:nvPr/>
          </p:nvGrpSpPr>
          <p:grpSpPr>
            <a:xfrm>
              <a:off x="7243210" y="2931206"/>
              <a:ext cx="3918240" cy="3178427"/>
              <a:chOff x="2088629" y="2972197"/>
              <a:chExt cx="3918240" cy="3178427"/>
            </a:xfrm>
          </p:grpSpPr>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2860" y="3162403"/>
                <a:ext cx="3704009" cy="2988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hteck 6"/>
              <p:cNvSpPr/>
              <p:nvPr/>
            </p:nvSpPr>
            <p:spPr>
              <a:xfrm>
                <a:off x="2088629" y="2972197"/>
                <a:ext cx="2592288" cy="33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 name="Textfeld 8"/>
            <p:cNvSpPr txBox="1"/>
            <p:nvPr/>
          </p:nvSpPr>
          <p:spPr>
            <a:xfrm>
              <a:off x="5691182" y="3600127"/>
              <a:ext cx="1552028" cy="584775"/>
            </a:xfrm>
            <a:prstGeom prst="rect">
              <a:avLst/>
            </a:prstGeom>
            <a:noFill/>
          </p:spPr>
          <p:txBody>
            <a:bodyPr wrap="none" rtlCol="0">
              <a:spAutoFit/>
            </a:bodyPr>
            <a:lstStyle/>
            <a:p>
              <a:r>
                <a:rPr lang="de-DE" sz="1600">
                  <a:latin typeface="Arial" panose="020B0604020202020204" pitchFamily="34" charset="0"/>
                  <a:cs typeface="Arial" panose="020B0604020202020204" pitchFamily="34" charset="0"/>
                </a:rPr>
                <a:t>Große </a:t>
              </a:r>
            </a:p>
            <a:p>
              <a:r>
                <a:rPr lang="de-DE" sz="1600">
                  <a:latin typeface="Arial" panose="020B0604020202020204" pitchFamily="34" charset="0"/>
                  <a:cs typeface="Arial" panose="020B0604020202020204" pitchFamily="34" charset="0"/>
                </a:rPr>
                <a:t>Fehlersummen</a:t>
              </a:r>
              <a:endParaRPr lang="de-DE" sz="1600" dirty="0">
                <a:latin typeface="Arial" panose="020B0604020202020204" pitchFamily="34" charset="0"/>
                <a:cs typeface="Arial" panose="020B0604020202020204" pitchFamily="34" charset="0"/>
              </a:endParaRPr>
            </a:p>
          </p:txBody>
        </p:sp>
        <p:sp>
          <p:nvSpPr>
            <p:cNvPr id="12" name="Textfeld 11"/>
            <p:cNvSpPr txBox="1"/>
            <p:nvPr/>
          </p:nvSpPr>
          <p:spPr>
            <a:xfrm>
              <a:off x="5764719" y="5040287"/>
              <a:ext cx="1552028" cy="584775"/>
            </a:xfrm>
            <a:prstGeom prst="rect">
              <a:avLst/>
            </a:prstGeom>
            <a:noFill/>
          </p:spPr>
          <p:txBody>
            <a:bodyPr wrap="none" rtlCol="0">
              <a:spAutoFit/>
            </a:bodyPr>
            <a:lstStyle/>
            <a:p>
              <a:r>
                <a:rPr lang="de-DE" sz="1600">
                  <a:latin typeface="Arial" panose="020B0604020202020204" pitchFamily="34" charset="0"/>
                  <a:cs typeface="Arial" panose="020B0604020202020204" pitchFamily="34" charset="0"/>
                </a:rPr>
                <a:t>Kleine </a:t>
              </a:r>
            </a:p>
            <a:p>
              <a:r>
                <a:rPr lang="de-DE" sz="1600">
                  <a:latin typeface="Arial" panose="020B0604020202020204" pitchFamily="34" charset="0"/>
                  <a:cs typeface="Arial" panose="020B0604020202020204" pitchFamily="34" charset="0"/>
                </a:rPr>
                <a:t>Fehlersummen</a:t>
              </a:r>
              <a:endParaRPr lang="de-DE" sz="1600" dirty="0">
                <a:latin typeface="Arial" panose="020B0604020202020204" pitchFamily="34" charset="0"/>
                <a:cs typeface="Arial" panose="020B0604020202020204" pitchFamily="34" charset="0"/>
              </a:endParaRPr>
            </a:p>
          </p:txBody>
        </p:sp>
      </p:gr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4693" y="2782914"/>
            <a:ext cx="2117725"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0561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Wie viele Cluster?</a:t>
            </a:r>
          </a:p>
        </p:txBody>
      </p:sp>
      <p:sp>
        <p:nvSpPr>
          <p:cNvPr id="3" name="Textplatzhalter 2"/>
          <p:cNvSpPr>
            <a:spLocks noGrp="1"/>
          </p:cNvSpPr>
          <p:nvPr>
            <p:ph type="body" sz="quarter" idx="11"/>
          </p:nvPr>
        </p:nvSpPr>
        <p:spPr>
          <a:xfrm>
            <a:off x="380979" y="4104183"/>
            <a:ext cx="10729838" cy="2088232"/>
          </a:xfrm>
        </p:spPr>
        <p:txBody>
          <a:bodyPr/>
          <a:lstStyle/>
          <a:p>
            <a:r>
              <a:rPr lang="de-DE"/>
              <a:t>Cluster können gebildet werden durch:</a:t>
            </a:r>
          </a:p>
          <a:p>
            <a:endParaRPr lang="de-DE"/>
          </a:p>
          <a:p>
            <a:r>
              <a:rPr lang="de-DE"/>
              <a:t>Partitionierende Algorithmen bei vorher bekannter Clusteranzahl</a:t>
            </a:r>
          </a:p>
          <a:p>
            <a:r>
              <a:rPr lang="de-DE"/>
              <a:t>Hierarchisches Zusammenführen von Objekten zu Clustern</a:t>
            </a:r>
          </a:p>
          <a:p>
            <a:r>
              <a:rPr lang="de-DE"/>
              <a:t>Hierarchisches Teilen von allen Daten hin zu Clustern</a:t>
            </a:r>
          </a:p>
          <a:p>
            <a:r>
              <a:rPr lang="de-DE"/>
              <a:t>Fusionieren von Datenobjekten nach ihrer Dichte</a:t>
            </a:r>
          </a:p>
          <a:p>
            <a:r>
              <a:rPr lang="de-DE"/>
              <a:t>Fusionieren von Datenobjekten nach bekannten Verteilungsmodellen</a:t>
            </a: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2845" y="683198"/>
            <a:ext cx="7057605" cy="367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8538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K-Means: Iterativer Ablauf des Standardalgorithmus</a:t>
            </a:r>
          </a:p>
        </p:txBody>
      </p:sp>
      <p:sp>
        <p:nvSpPr>
          <p:cNvPr id="3" name="Textplatzhalter 2"/>
          <p:cNvSpPr>
            <a:spLocks noGrp="1"/>
          </p:cNvSpPr>
          <p:nvPr>
            <p:ph type="body" sz="quarter" idx="11"/>
          </p:nvPr>
        </p:nvSpPr>
        <p:spPr>
          <a:xfrm>
            <a:off x="360437" y="4896271"/>
            <a:ext cx="10729192" cy="1223542"/>
          </a:xfrm>
        </p:spPr>
        <p:txBody>
          <a:bodyPr/>
          <a:lstStyle/>
          <a:p>
            <a:r>
              <a:rPr lang="de-DE"/>
              <a:t>Zufällige Auswahl der Start-Centroide.</a:t>
            </a:r>
          </a:p>
          <a:p>
            <a:r>
              <a:rPr lang="de-DE"/>
              <a:t>Zentrumspunkte (Centroide) der gesuchten Cluster sind Mittelwerte (mean) von metrischen Datenpunkten.</a:t>
            </a:r>
          </a:p>
          <a:p>
            <a:r>
              <a:rPr lang="de-DE"/>
              <a:t>Alternative Zentrumpunkte (Medoide) sind Median für geordnete oder Modus für kategoriale Daten.</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281" y="647799"/>
            <a:ext cx="10733514"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489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Iterativer Ablauf des K-Means Verfahrens</a:t>
            </a:r>
          </a:p>
        </p:txBody>
      </p:sp>
      <p:sp>
        <p:nvSpPr>
          <p:cNvPr id="5" name="Textplatzhalter 4"/>
          <p:cNvSpPr>
            <a:spLocks noGrp="1"/>
          </p:cNvSpPr>
          <p:nvPr>
            <p:ph type="body" sz="quarter" idx="11"/>
          </p:nvPr>
        </p:nvSpPr>
        <p:spPr>
          <a:xfrm>
            <a:off x="360363" y="791815"/>
            <a:ext cx="2376338" cy="5327998"/>
          </a:xfrm>
        </p:spPr>
        <p:txBody>
          <a:bodyPr/>
          <a:lstStyle/>
          <a:p>
            <a:pPr marL="285750" indent="-285750">
              <a:buFont typeface="Arial" panose="020B0604020202020204" pitchFamily="34" charset="0"/>
              <a:buChar char="•"/>
            </a:pPr>
            <a:r>
              <a:rPr lang="de-DE"/>
              <a:t>Zufällige Centroide bei Start</a:t>
            </a:r>
          </a:p>
          <a:p>
            <a:pPr marL="285750" indent="-285750">
              <a:buFont typeface="Arial" panose="020B0604020202020204" pitchFamily="34" charset="0"/>
              <a:buChar char="•"/>
            </a:pPr>
            <a:r>
              <a:rPr lang="de-DE"/>
              <a:t>Zielfunktion (objective function ist Sum of Squares Error (SSE) der euklidischen Distanz</a:t>
            </a:r>
          </a:p>
          <a:p>
            <a:pPr marL="285750" indent="-285750">
              <a:buFont typeface="Arial" panose="020B0604020202020204" pitchFamily="34" charset="0"/>
              <a:buChar char="•"/>
            </a:pPr>
            <a:r>
              <a:rPr lang="de-DE"/>
              <a:t>Für jeden Punkt wird SSE zu nächsten Centroiod berechnet und ihm zugeordnet</a:t>
            </a:r>
          </a:p>
          <a:p>
            <a:pPr marL="285750" indent="-285750">
              <a:buFont typeface="Arial" panose="020B0604020202020204" pitchFamily="34" charset="0"/>
              <a:buChar char="•"/>
            </a:pPr>
            <a:r>
              <a:rPr lang="de-DE"/>
              <a:t>Berechne neuen Centroid der Cluster</a:t>
            </a:r>
          </a:p>
          <a:p>
            <a:pPr marL="285750" indent="-285750">
              <a:buFont typeface="Arial" panose="020B0604020202020204" pitchFamily="34" charset="0"/>
              <a:buChar char="•"/>
            </a:pPr>
            <a:r>
              <a:rPr lang="de-DE"/>
              <a:t>Wiederhole bis SSE minimal wird</a:t>
            </a:r>
          </a:p>
          <a:p>
            <a:pPr marL="285750" indent="-285750">
              <a:buFont typeface="Arial" panose="020B0604020202020204" pitchFamily="34" charset="0"/>
              <a:buChar char="•"/>
            </a:pPr>
            <a:endParaRPr lang="de-DE"/>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709" y="863823"/>
            <a:ext cx="8496944" cy="529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624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102" y="775538"/>
            <a:ext cx="8725400" cy="520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Initiale Centroide entscheiden</a:t>
            </a:r>
          </a:p>
        </p:txBody>
      </p:sp>
      <p:sp>
        <p:nvSpPr>
          <p:cNvPr id="3" name="Textplatzhalter 2"/>
          <p:cNvSpPr>
            <a:spLocks noGrp="1"/>
          </p:cNvSpPr>
          <p:nvPr>
            <p:ph type="body" sz="quarter" idx="11"/>
          </p:nvPr>
        </p:nvSpPr>
        <p:spPr>
          <a:xfrm>
            <a:off x="360363" y="792163"/>
            <a:ext cx="2952402" cy="5256236"/>
          </a:xfrm>
        </p:spPr>
        <p:txBody>
          <a:bodyPr/>
          <a:lstStyle/>
          <a:p>
            <a:r>
              <a:rPr lang="de-DE"/>
              <a:t>Strategien für initiale Centroide:</a:t>
            </a:r>
          </a:p>
          <a:p>
            <a:pPr marL="285750" indent="-285750">
              <a:buFont typeface="Arial" panose="020B0604020202020204" pitchFamily="34" charset="0"/>
              <a:buChar char="•"/>
            </a:pPr>
            <a:r>
              <a:rPr lang="de-DE"/>
              <a:t>Am weitesten entfernt</a:t>
            </a:r>
          </a:p>
          <a:p>
            <a:pPr marL="285750" indent="-285750">
              <a:buFont typeface="Arial" panose="020B0604020202020204" pitchFamily="34" charset="0"/>
              <a:buChar char="•"/>
            </a:pPr>
            <a:r>
              <a:rPr lang="de-DE"/>
              <a:t>Zufällige Centroide um um den Schwerpunkt</a:t>
            </a:r>
          </a:p>
          <a:p>
            <a:pPr marL="285750" indent="-285750">
              <a:buFont typeface="Arial" panose="020B0604020202020204" pitchFamily="34" charset="0"/>
              <a:buChar char="•"/>
            </a:pPr>
            <a:r>
              <a:rPr lang="de-DE"/>
              <a:t>Zuerst zufällig, dann den weitest entfernten Punkt gewichtet über die Dichtewahrscheinlichkeit</a:t>
            </a:r>
          </a:p>
          <a:p>
            <a:pPr marL="285750" indent="-285750">
              <a:buFont typeface="Arial" panose="020B0604020202020204" pitchFamily="34" charset="0"/>
              <a:buChar char="•"/>
            </a:pPr>
            <a:r>
              <a:rPr lang="de-DE"/>
              <a:t>…</a:t>
            </a:r>
          </a:p>
        </p:txBody>
      </p:sp>
    </p:spTree>
    <p:extLst>
      <p:ext uri="{BB962C8B-B14F-4D97-AF65-F5344CB8AC3E}">
        <p14:creationId xmlns:p14="http://schemas.microsoft.com/office/powerpoint/2010/main" val="3580448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4249" y="2159967"/>
            <a:ext cx="5413375" cy="208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Probleme des K-Means Clusterverfahrens	</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Cluster haben konkave (nicht globulare, nicht konvexe) Formen.</a:t>
            </a:r>
          </a:p>
          <a:p>
            <a:pPr marL="285750" indent="-285750">
              <a:buFont typeface="Arial" panose="020B0604020202020204" pitchFamily="34" charset="0"/>
              <a:buChar char="•"/>
            </a:pPr>
            <a:r>
              <a:rPr lang="de-DE"/>
              <a:t>Cluster haben stark unterschiedliche Anzahl Datenpunkte je Cluster.</a:t>
            </a:r>
          </a:p>
          <a:p>
            <a:pPr marL="285750" indent="-285750">
              <a:buFont typeface="Arial" panose="020B0604020202020204" pitchFamily="34" charset="0"/>
              <a:buChar char="•"/>
            </a:pPr>
            <a:r>
              <a:rPr lang="de-DE"/>
              <a:t>Cluster haben stark unterschiedliche Dichte der Datenpunkte.</a:t>
            </a:r>
          </a:p>
          <a:p>
            <a:pPr marL="285750" indent="-285750">
              <a:buFont typeface="Arial" panose="020B0604020202020204" pitchFamily="34" charset="0"/>
              <a:buChar char="•"/>
            </a:pPr>
            <a:r>
              <a:rPr lang="de-DE"/>
              <a:t>Daten enthalten Ausreißer, sind stark durchmischt.</a:t>
            </a:r>
          </a:p>
          <a:p>
            <a:r>
              <a:rPr lang="de-DE" sz="1400"/>
              <a:t>                                                                                                                             (Beispiele links mit optimalem, rechts K-Means Cluster)</a:t>
            </a:r>
          </a:p>
        </p:txBody>
      </p:sp>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9200" y="4261188"/>
            <a:ext cx="5272087" cy="198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421" y="2195685"/>
            <a:ext cx="5162550"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313" y="4261188"/>
            <a:ext cx="5322887"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53325" y="791816"/>
            <a:ext cx="2793476"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Welches k ist optimal für das K-Means Clusterverfahren?</a:t>
            </a:r>
          </a:p>
        </p:txBody>
      </p:sp>
      <p:sp>
        <p:nvSpPr>
          <p:cNvPr id="3" name="Textplatzhalter 2"/>
          <p:cNvSpPr>
            <a:spLocks noGrp="1"/>
          </p:cNvSpPr>
          <p:nvPr>
            <p:ph type="body" sz="quarter" idx="11"/>
          </p:nvPr>
        </p:nvSpPr>
        <p:spPr/>
        <p:txBody>
          <a:bodyPr/>
          <a:lstStyle/>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r>
              <a:rPr lang="de-DE"/>
              <a:t>Fehlersummen innerhalb von Cluster</a:t>
            </a:r>
          </a:p>
          <a:p>
            <a:r>
              <a:rPr lang="de-DE"/>
              <a:t>Scree-Plot oder Elbow-Kriterium</a:t>
            </a:r>
          </a:p>
          <a:p>
            <a:endParaRPr lang="de-DE"/>
          </a:p>
          <a:p>
            <a:r>
              <a:rPr lang="de-DE"/>
              <a:t>und eine Vielzahl von Sopping Rules auf Basis der Varianzen innerhalb und zwischen Gruppen.</a:t>
            </a: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4573" y="647799"/>
            <a:ext cx="7545758"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descr="https://upload.wikimedia.org/wikipedia/commons/thumb/e/e0/Yamnuska_bottom_cliff.jpg/220px-Yamnuska_bottom_clif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4017" y="647799"/>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114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Clusteranalyse zu Ames Housing Prices</a:t>
            </a:r>
          </a:p>
        </p:txBody>
      </p:sp>
      <p:sp>
        <p:nvSpPr>
          <p:cNvPr id="5" name="Textplatzhalter 4"/>
          <p:cNvSpPr>
            <a:spLocks noGrp="1"/>
          </p:cNvSpPr>
          <p:nvPr>
            <p:ph type="body" sz="quarter" idx="11"/>
          </p:nvPr>
        </p:nvSpPr>
        <p:spPr/>
        <p:txBody>
          <a:bodyPr/>
          <a:lstStyle/>
          <a:p>
            <a:pPr marL="285750" indent="-285750">
              <a:buFont typeface="Arial" panose="020B0604020202020204" pitchFamily="34" charset="0"/>
              <a:buChar char="•"/>
            </a:pPr>
            <a:endParaRPr lang="de-DE"/>
          </a:p>
          <a:p>
            <a:r>
              <a:rPr lang="de-DE"/>
              <a:t>Ames KMeans Cluster.ipynb</a:t>
            </a:r>
          </a:p>
          <a:p>
            <a:pPr marL="285750" indent="-285750">
              <a:buFont typeface="Arial" panose="020B0604020202020204" pitchFamily="34" charset="0"/>
              <a:buChar char="•"/>
            </a:pPr>
            <a:r>
              <a:rPr lang="de-DE"/>
              <a:t>Datenvorbereitung</a:t>
            </a:r>
          </a:p>
          <a:p>
            <a:pPr marL="285750" indent="-285750">
              <a:buFont typeface="Arial" panose="020B0604020202020204" pitchFamily="34" charset="0"/>
              <a:buChar char="•"/>
            </a:pPr>
            <a:r>
              <a:rPr lang="de-DE"/>
              <a:t>Auswertung von Variablen gegen Zielvariable</a:t>
            </a:r>
          </a:p>
          <a:p>
            <a:pPr marL="285750" indent="-285750">
              <a:buFont typeface="Arial" panose="020B0604020202020204" pitchFamily="34" charset="0"/>
              <a:buChar char="•"/>
            </a:pPr>
            <a:endParaRPr lang="de-DE"/>
          </a:p>
        </p:txBody>
      </p:sp>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2961" y="1799927"/>
            <a:ext cx="6230442" cy="3820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031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Clusteranalyse zu Kundendaten</a:t>
            </a:r>
          </a:p>
        </p:txBody>
      </p:sp>
      <p:sp>
        <p:nvSpPr>
          <p:cNvPr id="5" name="Textplatzhalter 4"/>
          <p:cNvSpPr>
            <a:spLocks noGrp="1"/>
          </p:cNvSpPr>
          <p:nvPr>
            <p:ph type="body" sz="quarter" idx="11"/>
          </p:nvPr>
        </p:nvSpPr>
        <p:spPr/>
        <p:txBody>
          <a:bodyPr/>
          <a:lstStyle/>
          <a:p>
            <a:pPr marL="285750" indent="-285750">
              <a:buFont typeface="Arial" panose="020B0604020202020204" pitchFamily="34" charset="0"/>
              <a:buChar char="•"/>
            </a:pPr>
            <a:endParaRPr lang="de-DE"/>
          </a:p>
          <a:p>
            <a:r>
              <a:rPr lang="de-DE"/>
              <a:t>Customer Segmentation.ipynb</a:t>
            </a:r>
          </a:p>
          <a:p>
            <a:pPr marL="285750" indent="-285750">
              <a:buFont typeface="Arial" panose="020B0604020202020204" pitchFamily="34" charset="0"/>
              <a:buChar char="•"/>
            </a:pPr>
            <a:r>
              <a:rPr lang="de-DE"/>
              <a:t>Können Kunden für ihr Spendenverhalten gruppiert werden?</a:t>
            </a:r>
          </a:p>
          <a:p>
            <a:pPr marL="285750" indent="-285750">
              <a:buFont typeface="Arial" panose="020B0604020202020204" pitchFamily="34" charset="0"/>
              <a:buChar char="•"/>
            </a:pPr>
            <a:r>
              <a:rPr lang="de-DE"/>
              <a:t>K-Means Clustering </a:t>
            </a:r>
          </a:p>
          <a:p>
            <a:pPr marL="285750" indent="-285750">
              <a:buFont typeface="Arial" panose="020B0604020202020204" pitchFamily="34" charset="0"/>
              <a:buChar char="•"/>
            </a:pPr>
            <a:r>
              <a:rPr lang="de-DE"/>
              <a:t>elbow graph</a:t>
            </a:r>
          </a:p>
          <a:p>
            <a:pPr marL="285750" indent="-285750">
              <a:buFont typeface="Arial" panose="020B0604020202020204" pitchFamily="34" charset="0"/>
              <a:buChar char="•"/>
            </a:pPr>
            <a:r>
              <a:rPr lang="de-DE"/>
              <a:t>Vergleich mit PCA</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49" y="2015951"/>
            <a:ext cx="4244529" cy="94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3325" y="3312095"/>
            <a:ext cx="2892004" cy="2761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8949" y="3309973"/>
            <a:ext cx="2726086" cy="2003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566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8949" y="1871935"/>
            <a:ext cx="5836442"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Datentypen</a:t>
            </a:r>
            <a:endParaRPr lang="de-DE" dirty="0"/>
          </a:p>
        </p:txBody>
      </p:sp>
      <p:sp>
        <p:nvSpPr>
          <p:cNvPr id="3" name="Textplatzhalter 2"/>
          <p:cNvSpPr>
            <a:spLocks noGrp="1"/>
          </p:cNvSpPr>
          <p:nvPr>
            <p:ph type="body" sz="quarter" idx="11"/>
          </p:nvPr>
        </p:nvSpPr>
        <p:spPr>
          <a:xfrm>
            <a:off x="360363" y="792163"/>
            <a:ext cx="5400675" cy="5184228"/>
          </a:xfrm>
        </p:spPr>
        <p:txBody>
          <a:bodyPr/>
          <a:lstStyle/>
          <a:p>
            <a:endParaRPr lang="de-DE" dirty="0"/>
          </a:p>
          <a:p>
            <a:endParaRPr lang="de-DE" dirty="0"/>
          </a:p>
          <a:p>
            <a:pPr marL="285750" indent="-285750">
              <a:buFont typeface="Arial" panose="020B0604020202020204" pitchFamily="34" charset="0"/>
              <a:buChar char="•"/>
            </a:pPr>
            <a:r>
              <a:rPr lang="de-DE"/>
              <a:t>Metrische </a:t>
            </a:r>
            <a:r>
              <a:rPr lang="de-DE" dirty="0"/>
              <a:t>(kontinuierliche, quantitative) Daten</a:t>
            </a:r>
          </a:p>
          <a:p>
            <a:pPr marL="861822" lvl="1" indent="-285750">
              <a:buFont typeface="Arial" panose="020B0604020202020204" pitchFamily="34" charset="0"/>
              <a:buChar char="•"/>
            </a:pPr>
            <a:r>
              <a:rPr lang="de-DE" dirty="0"/>
              <a:t>Intervallskalierte Daten</a:t>
            </a:r>
          </a:p>
          <a:p>
            <a:pPr marL="285750" indent="-285750">
              <a:buFont typeface="Arial" panose="020B0604020202020204" pitchFamily="34" charset="0"/>
              <a:buChar char="•"/>
            </a:pPr>
            <a:r>
              <a:rPr lang="de-DE" dirty="0"/>
              <a:t>Diskrete (kategoriale, nominale) Daten</a:t>
            </a:r>
          </a:p>
          <a:p>
            <a:pPr marL="861822" lvl="1" indent="-285750">
              <a:buFont typeface="Arial" panose="020B0604020202020204" pitchFamily="34" charset="0"/>
              <a:buChar char="•"/>
            </a:pPr>
            <a:r>
              <a:rPr lang="de-DE" dirty="0" err="1"/>
              <a:t>Ordinalskalierte</a:t>
            </a:r>
            <a:r>
              <a:rPr lang="de-DE" dirty="0"/>
              <a:t> Daten</a:t>
            </a:r>
          </a:p>
          <a:p>
            <a:r>
              <a:rPr lang="de-DE"/>
              <a:t>                                                                                                                                    </a:t>
            </a:r>
            <a:endParaRPr lang="de-DE" sz="1200" dirty="0"/>
          </a:p>
        </p:txBody>
      </p:sp>
    </p:spTree>
    <p:extLst>
      <p:ext uri="{BB962C8B-B14F-4D97-AF65-F5344CB8AC3E}">
        <p14:creationId xmlns:p14="http://schemas.microsoft.com/office/powerpoint/2010/main" val="1163852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Hierarchische Segmentierung Bottom-Up</a:t>
            </a:r>
          </a:p>
        </p:txBody>
      </p:sp>
      <p:sp>
        <p:nvSpPr>
          <p:cNvPr id="5" name="Textplatzhalter 4"/>
          <p:cNvSpPr>
            <a:spLocks noGrp="1"/>
          </p:cNvSpPr>
          <p:nvPr>
            <p:ph type="body" sz="quarter" idx="11"/>
          </p:nvPr>
        </p:nvSpPr>
        <p:spPr>
          <a:xfrm>
            <a:off x="576461" y="3600127"/>
            <a:ext cx="10513814" cy="2519686"/>
          </a:xfrm>
        </p:spPr>
        <p:txBody>
          <a:bodyPr/>
          <a:lstStyle/>
          <a:p>
            <a:endParaRPr lang="de-DE"/>
          </a:p>
          <a:p>
            <a:r>
              <a:rPr lang="de-DE"/>
              <a:t>Geschachtelte Verbindungen abnehmender Nähe</a:t>
            </a:r>
          </a:p>
          <a:p>
            <a:r>
              <a:rPr lang="de-DE"/>
              <a:t>Als Venn-Diagramm oder Dendrogramm visualisiert</a:t>
            </a:r>
          </a:p>
          <a:p>
            <a:endParaRPr lang="de-DE"/>
          </a:p>
          <a:p>
            <a:r>
              <a:rPr lang="de-DE"/>
              <a:t>Vorteil: Anzahl Cluster muss nich vorher bestimmt werden.</a:t>
            </a:r>
          </a:p>
          <a:p>
            <a:r>
              <a:rPr lang="de-DE"/>
              <a:t>Im Dendrogramm wird die Anzahl gewünschter Cluster durch abszissenparallele Gerade bestimmt.</a:t>
            </a:r>
          </a:p>
          <a:p>
            <a:endParaRPr lang="de-DE"/>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653" y="866181"/>
            <a:ext cx="6264275" cy="244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019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Wie werden früh gebildete Cluster fusioniert?</a:t>
            </a:r>
          </a:p>
        </p:txBody>
      </p:sp>
      <p:sp>
        <p:nvSpPr>
          <p:cNvPr id="3" name="Textplatzhalter 2"/>
          <p:cNvSpPr>
            <a:spLocks noGrp="1"/>
          </p:cNvSpPr>
          <p:nvPr>
            <p:ph type="body" sz="quarter" idx="11"/>
          </p:nvPr>
        </p:nvSpPr>
        <p:spPr>
          <a:xfrm>
            <a:off x="4536900" y="4248199"/>
            <a:ext cx="4624973" cy="1581382"/>
          </a:xfrm>
        </p:spPr>
        <p:txBody>
          <a:bodyPr/>
          <a:lstStyle/>
          <a:p>
            <a:r>
              <a:rPr lang="de-DE"/>
              <a:t>Die Methode nach Ward verwendet als Zielfunktion (objective function) den quadrierten Fehler innerhalb es Cluster in Bezug auf den Schwerpunkt.</a:t>
            </a:r>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461" y="791815"/>
            <a:ext cx="3071813"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2812" y="719807"/>
            <a:ext cx="3208337"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1277" y="765171"/>
            <a:ext cx="3070225" cy="125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3312" y="2159967"/>
            <a:ext cx="3017837"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25772" y="2159967"/>
            <a:ext cx="3090863" cy="129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8919" y="1337914"/>
            <a:ext cx="468313"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1"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45413" y="1392233"/>
            <a:ext cx="47307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2"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14772" y="3240881"/>
            <a:ext cx="1395413"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3"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81359" y="3215629"/>
            <a:ext cx="2579687" cy="22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4"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26747" y="4088409"/>
            <a:ext cx="1762882" cy="1450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048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Beispiele zur Fusionierung von Clustern</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8449" y="1223863"/>
            <a:ext cx="7705178" cy="494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3393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Beispiele zur Fusionierung von Clustern nach Min und Max</a:t>
            </a:r>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0815" y="1352370"/>
            <a:ext cx="3722799" cy="164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0526" y="3816151"/>
            <a:ext cx="3723088"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hteck 3"/>
          <p:cNvSpPr/>
          <p:nvPr/>
        </p:nvSpPr>
        <p:spPr>
          <a:xfrm>
            <a:off x="5400997" y="3552987"/>
            <a:ext cx="5906126" cy="767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p:cNvSpPr/>
          <p:nvPr/>
        </p:nvSpPr>
        <p:spPr>
          <a:xfrm>
            <a:off x="4320877" y="4255796"/>
            <a:ext cx="2422346"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36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531" y="1439887"/>
            <a:ext cx="4019207" cy="1209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5292" y="3240088"/>
            <a:ext cx="3996300" cy="251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hteck 10"/>
          <p:cNvSpPr/>
          <p:nvPr/>
        </p:nvSpPr>
        <p:spPr>
          <a:xfrm>
            <a:off x="1125292" y="6048127"/>
            <a:ext cx="1062578" cy="28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36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0502" y="935831"/>
            <a:ext cx="449263"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59502" y="953294"/>
            <a:ext cx="465137"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5017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Beispiele zur Fusionierung von Clustern nach Min, Average, Max und Ward</a:t>
            </a:r>
          </a:p>
          <a:p>
            <a:endParaRPr lang="de-DE"/>
          </a:p>
        </p:txBody>
      </p:sp>
      <p:sp>
        <p:nvSpPr>
          <p:cNvPr id="3" name="Textplatzhalter 2"/>
          <p:cNvSpPr>
            <a:spLocks noGrp="1"/>
          </p:cNvSpPr>
          <p:nvPr>
            <p:ph type="body" sz="quarter" idx="11"/>
          </p:nvPr>
        </p:nvSpPr>
        <p:spPr/>
        <p:txBody>
          <a:bodyPr/>
          <a:lstStyle/>
          <a:p>
            <a:r>
              <a:rPr lang="de-DE"/>
              <a:t>Single linkage entspricht Min</a:t>
            </a:r>
          </a:p>
          <a:p>
            <a:r>
              <a:rPr lang="de-DE"/>
              <a:t>Average linkage entspricht Average Group</a:t>
            </a:r>
          </a:p>
          <a:p>
            <a:r>
              <a:rPr lang="de-DE"/>
              <a:t>Complete linkage entspricht Max</a:t>
            </a:r>
          </a:p>
          <a:p>
            <a:endParaRPr lang="de-DE"/>
          </a:p>
        </p:txBody>
      </p:sp>
      <p:pic>
        <p:nvPicPr>
          <p:cNvPr id="14338" name="Picture 2" descr="../_images/sphx_glr_plot_linkage_comparison_0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7061" y="611795"/>
            <a:ext cx="5182590" cy="548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189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Dichtebasiertes Clusterverfahren DBSCAN</a:t>
            </a:r>
          </a:p>
          <a:p>
            <a:endParaRPr lang="de-DE"/>
          </a:p>
        </p:txBody>
      </p:sp>
      <p:sp>
        <p:nvSpPr>
          <p:cNvPr id="3" name="Textplatzhalter 2"/>
          <p:cNvSpPr>
            <a:spLocks noGrp="1"/>
          </p:cNvSpPr>
          <p:nvPr>
            <p:ph type="body" sz="quarter" idx="11"/>
          </p:nvPr>
        </p:nvSpPr>
        <p:spPr/>
        <p:txBody>
          <a:bodyPr/>
          <a:lstStyle/>
          <a:p>
            <a:r>
              <a:rPr lang="de-DE"/>
              <a:t>Density Based Spatial Clustering of Applications with Noise (DBSCAN)</a:t>
            </a:r>
          </a:p>
          <a:p>
            <a:endParaRPr lang="de-DE"/>
          </a:p>
          <a:p>
            <a:r>
              <a:rPr lang="de-DE"/>
              <a:t>2 Hyperparameter</a:t>
            </a:r>
          </a:p>
          <a:p>
            <a:pPr marL="285750" indent="-285750">
              <a:buFont typeface="Arial" panose="020B0604020202020204" pitchFamily="34" charset="0"/>
              <a:buChar char="•"/>
            </a:pPr>
            <a:r>
              <a:rPr lang="de-DE"/>
              <a:t>Einflussradius </a:t>
            </a:r>
            <a:r>
              <a:rPr lang="el-GR" b="1"/>
              <a:t>ε</a:t>
            </a:r>
            <a:r>
              <a:rPr lang="de-DE" b="1"/>
              <a:t> </a:t>
            </a:r>
            <a:r>
              <a:rPr lang="de-DE"/>
              <a:t>(epislon)</a:t>
            </a:r>
          </a:p>
          <a:p>
            <a:pPr marL="285750" indent="-285750">
              <a:buFont typeface="Arial" panose="020B0604020202020204" pitchFamily="34" charset="0"/>
              <a:buChar char="•"/>
            </a:pPr>
            <a:r>
              <a:rPr lang="de-DE"/>
              <a:t>Minimale Punkteanzahl (minPts)</a:t>
            </a:r>
          </a:p>
          <a:p>
            <a:r>
              <a:rPr lang="de-DE"/>
              <a:t>3 Datenpunktarten:</a:t>
            </a:r>
          </a:p>
          <a:p>
            <a:pPr marL="285750" indent="-285750">
              <a:buFont typeface="Arial" panose="020B0604020202020204" pitchFamily="34" charset="0"/>
              <a:buChar char="•"/>
            </a:pPr>
            <a:r>
              <a:rPr lang="de-DE"/>
              <a:t>Kernpunkte</a:t>
            </a:r>
          </a:p>
          <a:p>
            <a:pPr marL="285750" indent="-285750">
              <a:buFont typeface="Arial" panose="020B0604020202020204" pitchFamily="34" charset="0"/>
              <a:buChar char="•"/>
            </a:pPr>
            <a:r>
              <a:rPr lang="de-DE"/>
              <a:t>Randpunkte</a:t>
            </a:r>
          </a:p>
          <a:p>
            <a:pPr marL="285750" indent="-285750">
              <a:buFont typeface="Arial" panose="020B0604020202020204" pitchFamily="34" charset="0"/>
              <a:buChar char="•"/>
            </a:pPr>
            <a:r>
              <a:rPr lang="de-DE"/>
              <a:t>Rauschpunkte</a:t>
            </a:r>
          </a:p>
          <a:p>
            <a:endParaRPr lang="de-DE"/>
          </a:p>
          <a:p>
            <a:r>
              <a:rPr lang="de-DE"/>
              <a:t>Algorithmus:</a:t>
            </a:r>
          </a:p>
          <a:p>
            <a:r>
              <a:rPr lang="de-DE"/>
              <a:t>Schleife über alle Punkte:</a:t>
            </a:r>
          </a:p>
          <a:p>
            <a:pPr marL="285750" indent="-285750">
              <a:buFont typeface="Arial" panose="020B0604020202020204" pitchFamily="34" charset="0"/>
              <a:buChar char="•"/>
            </a:pPr>
            <a:r>
              <a:rPr lang="de-DE"/>
              <a:t>Suche einen bisher nicht besuchten Datenpunkt</a:t>
            </a:r>
          </a:p>
          <a:p>
            <a:pPr marL="285750" indent="-285750">
              <a:buFont typeface="Arial" panose="020B0604020202020204" pitchFamily="34" charset="0"/>
              <a:buChar char="•"/>
            </a:pPr>
            <a:r>
              <a:rPr lang="de-DE"/>
              <a:t>Zähle Daten im </a:t>
            </a:r>
            <a:r>
              <a:rPr lang="el-GR" b="1"/>
              <a:t>ε </a:t>
            </a:r>
            <a:r>
              <a:rPr lang="de-DE"/>
              <a:t>Umkreis</a:t>
            </a:r>
          </a:p>
          <a:p>
            <a:pPr marL="285750" indent="-285750">
              <a:buFont typeface="Arial" panose="020B0604020202020204" pitchFamily="34" charset="0"/>
              <a:buChar char="•"/>
            </a:pPr>
            <a:r>
              <a:rPr lang="de-DE"/>
              <a:t>Wenn Anzahl &gt;= minPts, dann Kernpunkt</a:t>
            </a:r>
          </a:p>
          <a:p>
            <a:r>
              <a:rPr lang="de-DE"/>
              <a:t>Schleife über alle Kernpunkte:</a:t>
            </a:r>
          </a:p>
          <a:p>
            <a:pPr marL="285750" indent="-285750">
              <a:buFont typeface="Arial" panose="020B0604020202020204" pitchFamily="34" charset="0"/>
              <a:buChar char="•"/>
            </a:pPr>
            <a:r>
              <a:rPr lang="de-DE"/>
              <a:t>Verbinde alle benachbarten Kernpunkte </a:t>
            </a:r>
          </a:p>
          <a:p>
            <a:r>
              <a:rPr lang="de-DE"/>
              <a:t>     in ihrem </a:t>
            </a:r>
            <a:r>
              <a:rPr lang="el-GR" b="1"/>
              <a:t>ε </a:t>
            </a:r>
            <a:r>
              <a:rPr lang="de-DE"/>
              <a:t>Umkreis zu einem Cluster</a:t>
            </a:r>
          </a:p>
          <a:p>
            <a:endParaRPr lang="de-DE"/>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4853" y="1367879"/>
            <a:ext cx="7174457" cy="200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1197" y="3659529"/>
            <a:ext cx="3888432" cy="2127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192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Clusterbeispiel für DBSCAN</a:t>
            </a:r>
          </a:p>
        </p:txBody>
      </p:sp>
      <p:pic>
        <p:nvPicPr>
          <p:cNvPr id="17413" name="Picture 5" descr="How to Use DBSCAN Effectively. A complete guide on using the most… | by  Vijini Mallawaarachchi | Towards Data Scie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853" y="635885"/>
            <a:ext cx="11113058" cy="555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90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Vor- und Nachteile von DBSCAN</a:t>
            </a:r>
          </a:p>
        </p:txBody>
      </p:sp>
      <p:sp>
        <p:nvSpPr>
          <p:cNvPr id="3" name="Textplatzhalter 2"/>
          <p:cNvSpPr>
            <a:spLocks noGrp="1"/>
          </p:cNvSpPr>
          <p:nvPr>
            <p:ph type="body" sz="quarter" idx="11"/>
          </p:nvPr>
        </p:nvSpPr>
        <p:spPr/>
        <p:txBody>
          <a:bodyPr/>
          <a:lstStyle/>
          <a:p>
            <a:r>
              <a:rPr lang="de-DE"/>
              <a:t>Vorteile:</a:t>
            </a:r>
          </a:p>
          <a:p>
            <a:pPr marL="285750" indent="-285750">
              <a:buFont typeface="Arial" panose="020B0604020202020204" pitchFamily="34" charset="0"/>
              <a:buChar char="•"/>
            </a:pPr>
            <a:r>
              <a:rPr lang="de-DE"/>
              <a:t>Anzahl Cluster muss nicht vorab bestimmt werden</a:t>
            </a:r>
          </a:p>
          <a:p>
            <a:pPr marL="285750" indent="-285750">
              <a:buFont typeface="Arial" panose="020B0604020202020204" pitchFamily="34" charset="0"/>
              <a:buChar char="•"/>
            </a:pPr>
            <a:r>
              <a:rPr lang="de-DE"/>
              <a:t>Keine Abstands-/Ähnllichkeitsmaß ist erforderlich</a:t>
            </a:r>
          </a:p>
          <a:p>
            <a:pPr marL="285750" indent="-285750">
              <a:buFont typeface="Arial" panose="020B0604020202020204" pitchFamily="34" charset="0"/>
              <a:buChar char="•"/>
            </a:pPr>
            <a:r>
              <a:rPr lang="de-DE"/>
              <a:t>Unsensibel gegen Ausreißer</a:t>
            </a:r>
          </a:p>
          <a:p>
            <a:pPr marL="285750" indent="-285750">
              <a:buFont typeface="Arial" panose="020B0604020202020204" pitchFamily="34" charset="0"/>
              <a:buChar char="•"/>
            </a:pPr>
            <a:r>
              <a:rPr lang="de-DE"/>
              <a:t>Kann zu Erkennung von Ausreißer eingesetzt werden</a:t>
            </a:r>
          </a:p>
          <a:p>
            <a:pPr marL="285750" indent="-285750">
              <a:buFont typeface="Arial" panose="020B0604020202020204" pitchFamily="34" charset="0"/>
              <a:buChar char="•"/>
            </a:pPr>
            <a:r>
              <a:rPr lang="de-DE"/>
              <a:t>Cluster beliebiger (konvexer oder konkaver) Formen werden erkannt</a:t>
            </a:r>
          </a:p>
          <a:p>
            <a:pPr marL="285750" indent="-285750">
              <a:buFont typeface="Arial" panose="020B0604020202020204" pitchFamily="34" charset="0"/>
              <a:buChar char="•"/>
            </a:pPr>
            <a:r>
              <a:rPr lang="de-DE"/>
              <a:t>DBSCAN ist deterministisch und reihenfolgeunabhängig</a:t>
            </a:r>
          </a:p>
          <a:p>
            <a:endParaRPr lang="de-DE"/>
          </a:p>
          <a:p>
            <a:r>
              <a:rPr lang="de-DE"/>
              <a:t>Nachteile:</a:t>
            </a:r>
          </a:p>
          <a:p>
            <a:pPr marL="285750" indent="-285750">
              <a:buFont typeface="Arial" panose="020B0604020202020204" pitchFamily="34" charset="0"/>
              <a:buChar char="•"/>
            </a:pPr>
            <a:r>
              <a:rPr lang="de-DE"/>
              <a:t>Cluster verschiedener Dichte sind nicht durch ein Paar Epsilon und minPts abbildbar</a:t>
            </a:r>
          </a:p>
          <a:p>
            <a:pPr marL="285750" indent="-285750">
              <a:buFont typeface="Arial" panose="020B0604020202020204" pitchFamily="34" charset="0"/>
              <a:buChar char="•"/>
            </a:pPr>
            <a:r>
              <a:rPr lang="de-DE"/>
              <a:t>Leidet unter dem Fluch der Dimensionalität</a:t>
            </a:r>
          </a:p>
        </p:txBody>
      </p:sp>
    </p:spTree>
    <p:extLst>
      <p:ext uri="{BB962C8B-B14F-4D97-AF65-F5344CB8AC3E}">
        <p14:creationId xmlns:p14="http://schemas.microsoft.com/office/powerpoint/2010/main" val="652711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0" descr="https://www.e-teaching.org/didaktik/kommunikation/wikis/image/@@images/image-0-5fa85389509eb542eace037487582d2d.x-ms-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7381" y="647799"/>
            <a:ext cx="2571750" cy="1895476"/>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1"/>
          <p:cNvSpPr>
            <a:spLocks noGrp="1"/>
          </p:cNvSpPr>
          <p:nvPr>
            <p:ph type="body" sz="quarter" idx="10"/>
          </p:nvPr>
        </p:nvSpPr>
        <p:spPr/>
        <p:txBody>
          <a:bodyPr/>
          <a:lstStyle/>
          <a:p>
            <a:r>
              <a:rPr lang="de-DE"/>
              <a:t>Zusammenfassung Clusteranalyse</a:t>
            </a:r>
            <a:endParaRPr lang="de-DE" dirty="0"/>
          </a:p>
        </p:txBody>
      </p:sp>
      <p:sp>
        <p:nvSpPr>
          <p:cNvPr id="3" name="Textplatzhalter 2"/>
          <p:cNvSpPr>
            <a:spLocks noGrp="1"/>
          </p:cNvSpPr>
          <p:nvPr>
            <p:ph type="body" sz="quarter" idx="11"/>
          </p:nvPr>
        </p:nvSpPr>
        <p:spPr>
          <a:xfrm>
            <a:off x="360363" y="792163"/>
            <a:ext cx="9001074" cy="5327650"/>
          </a:xfrm>
        </p:spPr>
        <p:txBody>
          <a:bodyPr/>
          <a:lstStyle/>
          <a:p>
            <a:pPr marL="285750" indent="-285750">
              <a:buFont typeface="Arial" panose="020B0604020202020204" pitchFamily="34" charset="0"/>
              <a:buChar char="•"/>
            </a:pPr>
            <a:r>
              <a:rPr lang="de-DE"/>
              <a:t>Clusterbildung zählt zu den nicht überwachten Lernverfahren. Sind die Cluster jedoch einmal gebildet, dann können sie auch zur Vorhersage neuer Daten verwendet werden.</a:t>
            </a:r>
          </a:p>
          <a:p>
            <a:pPr marL="285750" indent="-285750">
              <a:buFont typeface="Arial" panose="020B0604020202020204" pitchFamily="34" charset="0"/>
              <a:buChar char="•"/>
            </a:pPr>
            <a:r>
              <a:rPr lang="de-DE"/>
              <a:t>Hierarchische Cluster können Top-Down (divisiv) oder Bottom-Up (agglomerativ) aufgebaut werden. </a:t>
            </a:r>
          </a:p>
          <a:p>
            <a:pPr marL="285750" indent="-285750">
              <a:buFont typeface="Arial" panose="020B0604020202020204" pitchFamily="34" charset="0"/>
              <a:buChar char="•"/>
            </a:pPr>
            <a:r>
              <a:rPr lang="de-DE"/>
              <a:t>Cluster von Datenpunkten können agglomerativ durch Zusammenführen einzelner, benachbarter Datenpunke aufgebaut werden.</a:t>
            </a:r>
          </a:p>
          <a:p>
            <a:pPr marL="285750" indent="-285750">
              <a:buFont typeface="Arial" panose="020B0604020202020204" pitchFamily="34" charset="0"/>
              <a:buChar char="•"/>
            </a:pPr>
            <a:r>
              <a:rPr lang="de-DE"/>
              <a:t>Bei der Clusterbildung nach dem K-Means Verfahren werden iterativ k heuristisch ausgewählte Clusterzentren in Richtung ihrer nächsten Nachbarn verschoben, bis die Clusterzentren sich nur noch minmal ändern.</a:t>
            </a:r>
          </a:p>
          <a:p>
            <a:pPr marL="285750" indent="-285750">
              <a:buFont typeface="Arial" panose="020B0604020202020204" pitchFamily="34" charset="0"/>
              <a:buChar char="•"/>
            </a:pPr>
            <a:r>
              <a:rPr lang="de-DE"/>
              <a:t>Bei der agglomerativen hierarchischen Clusterbildung werden zur Verbindung zwischen Datenpunkte der minimale Abstand verwendet. Abstände zwischen Clustern werden nach verschiedenen Heuristiken gebildet.</a:t>
            </a:r>
          </a:p>
          <a:p>
            <a:pPr marL="285750" indent="-285750">
              <a:buFont typeface="Arial" panose="020B0604020202020204" pitchFamily="34" charset="0"/>
              <a:buChar char="•"/>
            </a:pPr>
            <a:r>
              <a:rPr lang="de-DE"/>
              <a:t>Dichtebasierte Cluster </a:t>
            </a:r>
          </a:p>
          <a:p>
            <a:pPr marL="861822" lvl="1" indent="-285750">
              <a:buFont typeface="Arial" panose="020B0604020202020204" pitchFamily="34" charset="0"/>
              <a:buChar char="•"/>
            </a:pPr>
            <a:r>
              <a:rPr lang="de-DE"/>
              <a:t>Unterschieden Kern-, Rand- und Rauschpunkte,</a:t>
            </a:r>
          </a:p>
          <a:p>
            <a:pPr marL="861822" lvl="1" indent="-285750">
              <a:buFont typeface="Arial" panose="020B0604020202020204" pitchFamily="34" charset="0"/>
              <a:buChar char="•"/>
            </a:pPr>
            <a:r>
              <a:rPr lang="de-DE"/>
              <a:t>werden durch gemeinsame Datenpunkte innerhalb eines Suchraumes gebildet,</a:t>
            </a:r>
          </a:p>
          <a:p>
            <a:pPr marL="861822" lvl="1" indent="-285750">
              <a:buFont typeface="Arial" panose="020B0604020202020204" pitchFamily="34" charset="0"/>
              <a:buChar char="•"/>
            </a:pPr>
            <a:r>
              <a:rPr lang="de-DE"/>
              <a:t>benötigen kein Ähnlichkeits(Abstands-)maß zwischen den Datenpunkten. </a:t>
            </a:r>
          </a:p>
          <a:p>
            <a:pPr marL="285750" indent="-285750">
              <a:buFont typeface="Arial" panose="020B0604020202020204" pitchFamily="34" charset="0"/>
              <a:buChar char="•"/>
            </a:pPr>
            <a:r>
              <a:rPr lang="de-DE"/>
              <a:t>Dichtebasierte und hierarchische Clusterverfahren benötigen keine Vorgabe der Anzahl Clsuter.</a:t>
            </a:r>
            <a:endParaRPr lang="de-DE" dirty="0"/>
          </a:p>
          <a:p>
            <a:endParaRPr lang="de-DE" dirty="0"/>
          </a:p>
        </p:txBody>
      </p:sp>
    </p:spTree>
    <p:extLst>
      <p:ext uri="{BB962C8B-B14F-4D97-AF65-F5344CB8AC3E}">
        <p14:creationId xmlns:p14="http://schemas.microsoft.com/office/powerpoint/2010/main" val="2811973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Data cleaning, Data wrangling</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45" y="654725"/>
            <a:ext cx="4104456" cy="3454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uppieren 6"/>
          <p:cNvGrpSpPr/>
          <p:nvPr/>
        </p:nvGrpSpPr>
        <p:grpSpPr>
          <a:xfrm>
            <a:off x="5184973" y="1871935"/>
            <a:ext cx="6264696" cy="4248472"/>
            <a:chOff x="3456781" y="719807"/>
            <a:chExt cx="7920880" cy="4752528"/>
          </a:xfrm>
        </p:grpSpPr>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6781" y="719807"/>
              <a:ext cx="7737997"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hteck 8"/>
            <p:cNvSpPr/>
            <p:nvPr/>
          </p:nvSpPr>
          <p:spPr>
            <a:xfrm>
              <a:off x="11089629" y="3960167"/>
              <a:ext cx="288032"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64838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49" y="3816151"/>
            <a:ext cx="4490293"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Lage-</a:t>
            </a:r>
            <a:r>
              <a:rPr lang="de-DE" dirty="0"/>
              <a:t>, Streuungs- </a:t>
            </a:r>
            <a:r>
              <a:rPr lang="de-DE"/>
              <a:t>und Verteilungsformmaße univariater, metrischer Variablen </a:t>
            </a:r>
            <a:endParaRPr lang="de-DE" dirty="0"/>
          </a:p>
        </p:txBody>
      </p:sp>
      <p:sp>
        <p:nvSpPr>
          <p:cNvPr id="3" name="Textplatzhalter 2"/>
          <p:cNvSpPr>
            <a:spLocks noGrp="1"/>
          </p:cNvSpPr>
          <p:nvPr>
            <p:ph type="body" sz="quarter" idx="11"/>
          </p:nvPr>
        </p:nvSpPr>
        <p:spPr>
          <a:xfrm>
            <a:off x="360437" y="736698"/>
            <a:ext cx="10729912" cy="5327650"/>
          </a:xfrm>
        </p:spPr>
        <p:txBody>
          <a:bodyPr/>
          <a:lstStyle/>
          <a:p>
            <a:r>
              <a:rPr lang="de-DE" dirty="0"/>
              <a:t>Lage- und </a:t>
            </a:r>
            <a:r>
              <a:rPr lang="de-DE"/>
              <a:t>Streuungsmaße sind Basis der deskriptiven </a:t>
            </a:r>
            <a:r>
              <a:rPr lang="de-DE" dirty="0"/>
              <a:t>Statistik.</a:t>
            </a:r>
          </a:p>
          <a:p>
            <a:endParaRPr lang="de-DE" dirty="0"/>
          </a:p>
          <a:p>
            <a:pPr marL="285750" indent="-285750">
              <a:buFont typeface="Arial" panose="020B0604020202020204" pitchFamily="34" charset="0"/>
              <a:buChar char="•"/>
            </a:pPr>
            <a:r>
              <a:rPr lang="de-DE" dirty="0"/>
              <a:t>Zentrale Tendenz: Was sind </a:t>
            </a:r>
            <a:r>
              <a:rPr lang="de-DE"/>
              <a:t>die typischen </a:t>
            </a:r>
            <a:r>
              <a:rPr lang="de-DE" dirty="0"/>
              <a:t>Werte?</a:t>
            </a:r>
          </a:p>
          <a:p>
            <a:pPr marL="861822" lvl="1" indent="-285750">
              <a:buFont typeface="Arial" panose="020B0604020202020204" pitchFamily="34" charset="0"/>
              <a:buChar char="•"/>
            </a:pPr>
            <a:r>
              <a:rPr lang="de-DE" dirty="0"/>
              <a:t>Mittelwert (Durchschnitt aller Beobachtungen)</a:t>
            </a:r>
          </a:p>
          <a:p>
            <a:pPr marL="861822" lvl="1" indent="-285750">
              <a:buFont typeface="Arial" panose="020B0604020202020204" pitchFamily="34" charset="0"/>
              <a:buChar char="•"/>
            </a:pPr>
            <a:r>
              <a:rPr lang="de-DE" dirty="0"/>
              <a:t>Median (mittlere Beobachtung, 50% zu beiden Seiten)</a:t>
            </a:r>
          </a:p>
          <a:p>
            <a:pPr marL="861822" lvl="1" indent="-285750">
              <a:buFont typeface="Arial" panose="020B0604020202020204" pitchFamily="34" charset="0"/>
              <a:buChar char="•"/>
            </a:pPr>
            <a:r>
              <a:rPr lang="de-DE" dirty="0"/>
              <a:t>Modus (tritt am häufigsten auf)</a:t>
            </a:r>
          </a:p>
          <a:p>
            <a:pPr marL="285750" indent="-285750">
              <a:buFont typeface="Arial" panose="020B0604020202020204" pitchFamily="34" charset="0"/>
              <a:buChar char="•"/>
            </a:pPr>
            <a:r>
              <a:rPr lang="de-DE" dirty="0"/>
              <a:t>Variabilität: Wie variieren die Werte?</a:t>
            </a:r>
          </a:p>
          <a:p>
            <a:pPr marL="861822" lvl="1" indent="-285750">
              <a:buFont typeface="Arial" panose="020B0604020202020204" pitchFamily="34" charset="0"/>
              <a:buChar char="•"/>
            </a:pPr>
            <a:r>
              <a:rPr lang="de-DE" dirty="0"/>
              <a:t>Spannweite</a:t>
            </a:r>
          </a:p>
          <a:p>
            <a:pPr marL="861822" lvl="1" indent="-285750">
              <a:buFont typeface="Arial" panose="020B0604020202020204" pitchFamily="34" charset="0"/>
              <a:buChar char="•"/>
            </a:pPr>
            <a:r>
              <a:rPr lang="de-DE"/>
              <a:t>Perzentile, Quartile, Quantile</a:t>
            </a:r>
            <a:endParaRPr lang="de-DE" dirty="0"/>
          </a:p>
          <a:p>
            <a:pPr marL="861822" lvl="1" indent="-285750">
              <a:buFont typeface="Arial" panose="020B0604020202020204" pitchFamily="34" charset="0"/>
              <a:buChar char="•"/>
            </a:pPr>
            <a:r>
              <a:rPr lang="de-DE" dirty="0"/>
              <a:t>Varianz</a:t>
            </a:r>
          </a:p>
          <a:p>
            <a:pPr marL="861822" lvl="1" indent="-285750">
              <a:buFont typeface="Arial" panose="020B0604020202020204" pitchFamily="34" charset="0"/>
              <a:buChar char="•"/>
            </a:pPr>
            <a:r>
              <a:rPr lang="de-DE" dirty="0"/>
              <a:t>Standardabweichung </a:t>
            </a:r>
          </a:p>
          <a:p>
            <a:pPr marL="861822" lvl="1" indent="-285750">
              <a:buFont typeface="Arial" panose="020B0604020202020204" pitchFamily="34" charset="0"/>
              <a:buChar char="•"/>
            </a:pPr>
            <a:r>
              <a:rPr lang="de-DE" dirty="0"/>
              <a:t>Korrelationskoeffizient</a:t>
            </a:r>
          </a:p>
          <a:p>
            <a:pPr marL="285750" indent="-285750">
              <a:buFont typeface="Arial" panose="020B0604020202020204" pitchFamily="34" charset="0"/>
              <a:buChar char="•"/>
            </a:pPr>
            <a:r>
              <a:rPr lang="de-DE" dirty="0"/>
              <a:t>Form</a:t>
            </a:r>
            <a:r>
              <a:rPr lang="de-DE"/>
              <a:t>: Wie sind die Werte verteilt</a:t>
            </a:r>
            <a:r>
              <a:rPr lang="de-DE" dirty="0"/>
              <a:t>?</a:t>
            </a:r>
          </a:p>
          <a:p>
            <a:pPr marL="861822" lvl="1" indent="-285750">
              <a:buFont typeface="Arial" panose="020B0604020202020204" pitchFamily="34" charset="0"/>
              <a:buChar char="•"/>
            </a:pPr>
            <a:r>
              <a:rPr lang="de-DE" dirty="0"/>
              <a:t>Schiefe (</a:t>
            </a:r>
            <a:r>
              <a:rPr lang="de-DE" dirty="0" err="1"/>
              <a:t>Skewness</a:t>
            </a:r>
            <a:r>
              <a:rPr lang="de-DE" dirty="0"/>
              <a:t>): Wie symmetrisch ist die Verteilung?</a:t>
            </a:r>
          </a:p>
          <a:p>
            <a:pPr marL="861822" lvl="1" indent="-285750">
              <a:buFont typeface="Arial" panose="020B0604020202020204" pitchFamily="34" charset="0"/>
              <a:buChar char="•"/>
            </a:pPr>
            <a:r>
              <a:rPr lang="de-DE" dirty="0"/>
              <a:t>Wölbung (</a:t>
            </a:r>
            <a:r>
              <a:rPr lang="de-DE" dirty="0" err="1"/>
              <a:t>Kurtosis</a:t>
            </a:r>
            <a:r>
              <a:rPr lang="de-DE" dirty="0"/>
              <a:t>) : Wie spitz ist die Verteilung?</a:t>
            </a: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4973" y="2736031"/>
            <a:ext cx="2884661" cy="118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16243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Pipelines mit Extract-Transform-Load (ETL)</a:t>
            </a:r>
          </a:p>
        </p:txBody>
      </p:sp>
      <p:sp>
        <p:nvSpPr>
          <p:cNvPr id="3" name="Textplatzhalter 2"/>
          <p:cNvSpPr>
            <a:spLocks noGrp="1"/>
          </p:cNvSpPr>
          <p:nvPr>
            <p:ph type="body" sz="quarter" idx="11"/>
          </p:nvPr>
        </p:nvSpPr>
        <p:spPr>
          <a:xfrm>
            <a:off x="360363" y="792163"/>
            <a:ext cx="4968626" cy="5328244"/>
          </a:xfrm>
        </p:spPr>
        <p:txBody>
          <a:bodyPr/>
          <a:lstStyle/>
          <a:p>
            <a:r>
              <a:rPr lang="de-DE"/>
              <a:t>Rohdaten zentral speichern im</a:t>
            </a:r>
          </a:p>
          <a:p>
            <a:pPr marL="285750" indent="-285750">
              <a:buFont typeface="Arial" panose="020B0604020202020204" pitchFamily="34" charset="0"/>
              <a:buChar char="•"/>
            </a:pPr>
            <a:r>
              <a:rPr lang="de-DE"/>
              <a:t>Batch processing oder</a:t>
            </a:r>
          </a:p>
          <a:p>
            <a:pPr marL="285750" indent="-285750">
              <a:buFont typeface="Arial" panose="020B0604020202020204" pitchFamily="34" charset="0"/>
              <a:buChar char="•"/>
            </a:pPr>
            <a:r>
              <a:rPr lang="de-DE"/>
              <a:t>Stream processing</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r>
              <a:rPr lang="de-DE"/>
              <a:t>ETL Extract-Transform-Load</a:t>
            </a:r>
          </a:p>
          <a:p>
            <a:r>
              <a:rPr lang="de-DE"/>
              <a:t>ELT Extract-Load-Transform</a:t>
            </a:r>
          </a:p>
          <a:p>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ETL für Schema on write</a:t>
            </a:r>
          </a:p>
          <a:p>
            <a:pPr marL="285750" indent="-285750">
              <a:buFont typeface="Arial" panose="020B0604020202020204" pitchFamily="34" charset="0"/>
              <a:buChar char="•"/>
            </a:pPr>
            <a:r>
              <a:rPr lang="de-DE"/>
              <a:t>ELT für das Laden unstrukturierter Daten nach Data Lakes und Schema on read.</a:t>
            </a:r>
          </a:p>
        </p:txBody>
      </p:sp>
      <p:pic>
        <p:nvPicPr>
          <p:cNvPr id="6" name="Grafik 5" descr="Figure 2.4: Sample ETL pipelin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6941" y="863823"/>
            <a:ext cx="6264696" cy="2592288"/>
          </a:xfrm>
          <a:prstGeom prst="rect">
            <a:avLst/>
          </a:prstGeom>
          <a:noFill/>
          <a:ln>
            <a:noFill/>
          </a:ln>
        </p:spPr>
      </p:pic>
      <p:pic>
        <p:nvPicPr>
          <p:cNvPr id="7" name="Grafik 6" descr="Figure 2.5: ETL versus ELT "/>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5013" y="3744143"/>
            <a:ext cx="4620305" cy="2105208"/>
          </a:xfrm>
          <a:prstGeom prst="rect">
            <a:avLst/>
          </a:prstGeom>
          <a:noFill/>
          <a:ln>
            <a:noFill/>
          </a:ln>
        </p:spPr>
      </p:pic>
    </p:spTree>
    <p:extLst>
      <p:ext uri="{BB962C8B-B14F-4D97-AF65-F5344CB8AC3E}">
        <p14:creationId xmlns:p14="http://schemas.microsoft.com/office/powerpoint/2010/main" val="1109331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a:t>Praxis EDA mit dem tool SweetViz</a:t>
            </a:r>
          </a:p>
        </p:txBody>
      </p:sp>
      <p:sp>
        <p:nvSpPr>
          <p:cNvPr id="2" name="Untertitel 1"/>
          <p:cNvSpPr>
            <a:spLocks noGrp="1"/>
          </p:cNvSpPr>
          <p:nvPr>
            <p:ph type="body" sz="quarter" idx="11"/>
          </p:nvPr>
        </p:nvSpPr>
        <p:spPr/>
        <p:txBody>
          <a:bodyPr/>
          <a:lstStyle/>
          <a:p>
            <a:r>
              <a:rPr lang="de-DE"/>
              <a:t>Ames EDA Sweetviz.ipynb</a:t>
            </a:r>
          </a:p>
          <a:p>
            <a:endParaRPr lang="de-DE"/>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7402" y="1151855"/>
            <a:ext cx="9315851" cy="471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833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Transformationen numerischer Daten</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Wurzel, Quadrat, dritte Wurzel -&gt; Abschwächung oder Verstärkung des Variableneinflusses, nicht lineares Verhalten einbringen</a:t>
            </a:r>
          </a:p>
          <a:p>
            <a:pPr marL="285750" indent="-285750">
              <a:buFont typeface="Arial" panose="020B0604020202020204" pitchFamily="34" charset="0"/>
              <a:buChar char="•"/>
            </a:pPr>
            <a:r>
              <a:rPr lang="de-DE"/>
              <a:t>Log -&gt; stauchen und spreizen, Normalverteilung herstellen, größe Werte annähern</a:t>
            </a:r>
          </a:p>
          <a:p>
            <a:pPr marL="285750" indent="-285750">
              <a:buFont typeface="Arial" panose="020B0604020202020204" pitchFamily="34" charset="0"/>
              <a:buChar char="•"/>
            </a:pPr>
            <a:r>
              <a:rPr lang="de-DE"/>
              <a:t>Skalieren -&gt; gemeinsame Variablengrößen</a:t>
            </a:r>
          </a:p>
          <a:p>
            <a:pPr marL="285750" indent="-285750">
              <a:buFont typeface="Arial" panose="020B0604020202020204" pitchFamily="34" charset="0"/>
              <a:buChar char="•"/>
            </a:pPr>
            <a:r>
              <a:rPr lang="de-DE"/>
              <a:t>Regularisieren -&gt; Unschärfe einbringen</a:t>
            </a:r>
          </a:p>
          <a:p>
            <a:pPr marL="285750" indent="-285750">
              <a:buFont typeface="Arial" panose="020B0604020202020204" pitchFamily="34" charset="0"/>
              <a:buChar char="•"/>
            </a:pPr>
            <a:r>
              <a:rPr lang="de-DE"/>
              <a:t>Binning, Ranking -&gt; kontinuierliche Werte zusammenfassen, Ausreißer einfangen, Rangfolge</a:t>
            </a:r>
          </a:p>
          <a:p>
            <a:pPr marL="285750" indent="-285750">
              <a:buFont typeface="Arial" panose="020B0604020202020204" pitchFamily="34" charset="0"/>
              <a:buChar char="•"/>
            </a:pPr>
            <a:r>
              <a:rPr lang="de-DE"/>
              <a:t>Kernelfunktionen -&gt; Abildung auf lokale nicht lineare Umgebung</a:t>
            </a:r>
          </a:p>
          <a:p>
            <a:pPr marL="285750" indent="-285750">
              <a:buFont typeface="Arial" panose="020B0604020202020204" pitchFamily="34" charset="0"/>
              <a:buChar char="•"/>
            </a:pPr>
            <a:r>
              <a:rPr lang="de-DE"/>
              <a:t>Kernel mit Matrizenfiltern -&gt; vereinfachen</a:t>
            </a:r>
          </a:p>
        </p:txBody>
      </p:sp>
    </p:spTree>
    <p:extLst>
      <p:ext uri="{BB962C8B-B14F-4D97-AF65-F5344CB8AC3E}">
        <p14:creationId xmlns:p14="http://schemas.microsoft.com/office/powerpoint/2010/main" val="1816686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One-Hot Encoding </a:t>
            </a:r>
            <a:r>
              <a:rPr lang="de-DE" dirty="0"/>
              <a:t>für kategoriale Variablen </a:t>
            </a:r>
          </a:p>
        </p:txBody>
      </p:sp>
      <p:sp>
        <p:nvSpPr>
          <p:cNvPr id="3" name="Textplatzhalter 2"/>
          <p:cNvSpPr>
            <a:spLocks noGrp="1"/>
          </p:cNvSpPr>
          <p:nvPr>
            <p:ph type="body" sz="quarter" idx="11"/>
          </p:nvPr>
        </p:nvSpPr>
        <p:spPr/>
        <p:txBody>
          <a:bodyPr/>
          <a:lstStyle/>
          <a:p>
            <a:r>
              <a:rPr lang="de-DE"/>
              <a:t>Kategoriale Variablen </a:t>
            </a:r>
            <a:r>
              <a:rPr lang="de-DE" dirty="0"/>
              <a:t>mit N </a:t>
            </a:r>
            <a:r>
              <a:rPr lang="de-DE"/>
              <a:t>Ausprägungen werden nach </a:t>
            </a:r>
            <a:r>
              <a:rPr lang="de-DE" dirty="0"/>
              <a:t>dem </a:t>
            </a:r>
            <a:r>
              <a:rPr lang="de-DE" b="1" dirty="0" err="1"/>
              <a:t>One</a:t>
            </a:r>
            <a:r>
              <a:rPr lang="de-DE" b="1" dirty="0"/>
              <a:t> Hot Encoding </a:t>
            </a:r>
            <a:r>
              <a:rPr lang="de-DE" dirty="0"/>
              <a:t>in N Variablen mit 0 / 1 </a:t>
            </a:r>
            <a:r>
              <a:rPr lang="de-DE"/>
              <a:t>Ausprägung codiert.</a:t>
            </a:r>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Eine Kodierung einer kategorialen Variablen durch eine fortlaufende Ganzzahl ist möglich, wenn die Variable </a:t>
            </a:r>
            <a:r>
              <a:rPr lang="de-DE" dirty="0" err="1"/>
              <a:t>ordinal</a:t>
            </a:r>
            <a:r>
              <a:rPr lang="de-DE" dirty="0"/>
              <a:t> skaliert ist. Andernfalls sind die so entstehenden euklidischen </a:t>
            </a:r>
            <a:r>
              <a:rPr lang="de-DE"/>
              <a:t>Distanzen oder Varianzen nicht interpretierbar.</a:t>
            </a:r>
          </a:p>
          <a:p>
            <a:endParaRPr lang="de-DE"/>
          </a:p>
          <a:p>
            <a:r>
              <a:rPr lang="de-DE"/>
              <a:t>Nicht alle ML Verfahren benötigen zwingen ein one hot encoding. Entscheidungsbäume können Regeln auch in Bezug auf kategoriale Variablen bilden.</a:t>
            </a:r>
            <a:endParaRPr lang="de-DE"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3085" y="1439887"/>
            <a:ext cx="4781550" cy="193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852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xmlns="" id="{AD40B23E-5DEA-ACFD-5E0F-BF33C269DABE}"/>
              </a:ext>
            </a:extLst>
          </p:cNvPr>
          <p:cNvPicPr>
            <a:picLocks noChangeAspect="1"/>
          </p:cNvPicPr>
          <p:nvPr/>
        </p:nvPicPr>
        <p:blipFill>
          <a:blip r:embed="rId3"/>
          <a:stretch>
            <a:fillRect/>
          </a:stretch>
        </p:blipFill>
        <p:spPr>
          <a:xfrm>
            <a:off x="3246957" y="1799927"/>
            <a:ext cx="7921278" cy="2528067"/>
          </a:xfrm>
          <a:prstGeom prst="rect">
            <a:avLst/>
          </a:prstGeom>
        </p:spPr>
      </p:pic>
      <p:sp>
        <p:nvSpPr>
          <p:cNvPr id="2" name="Untertitel 1">
            <a:extLst>
              <a:ext uri="{FF2B5EF4-FFF2-40B4-BE49-F238E27FC236}">
                <a16:creationId xmlns:a16="http://schemas.microsoft.com/office/drawing/2014/main" xmlns="" id="{F69DCF39-7D91-8300-AD2C-A6E5CB4B1886}"/>
              </a:ext>
            </a:extLst>
          </p:cNvPr>
          <p:cNvSpPr>
            <a:spLocks noGrp="1"/>
          </p:cNvSpPr>
          <p:nvPr>
            <p:ph type="subTitle" idx="1"/>
          </p:nvPr>
        </p:nvSpPr>
        <p:spPr>
          <a:xfrm>
            <a:off x="288429" y="791815"/>
            <a:ext cx="3168352" cy="5184576"/>
          </a:xfrm>
        </p:spPr>
        <p:txBody>
          <a:bodyPr/>
          <a:lstStyle/>
          <a:p>
            <a:r>
              <a:rPr lang="de-DE"/>
              <a:t>Label: jeder der k </a:t>
            </a:r>
            <a:r>
              <a:rPr lang="de-DE" smtClean="0"/>
              <a:t>Ausprägungen </a:t>
            </a:r>
            <a:r>
              <a:rPr lang="de-DE"/>
              <a:t>eine natürliche ganze Zahl von 0 bis </a:t>
            </a:r>
            <a:r>
              <a:rPr lang="de-DE" smtClean="0"/>
              <a:t>k-1 zuordnen</a:t>
            </a:r>
            <a:endParaRPr lang="de-DE"/>
          </a:p>
          <a:p>
            <a:endParaRPr lang="de-DE"/>
          </a:p>
          <a:p>
            <a:r>
              <a:rPr lang="de-DE"/>
              <a:t>Dummy: k Attribute in k-1 Dimensionen aufgeteilt. Jede Dimension beschreibt, ob vorhanden oder nicht</a:t>
            </a:r>
          </a:p>
          <a:p>
            <a:endParaRPr lang="de-DE"/>
          </a:p>
          <a:p>
            <a:endParaRPr lang="de-DE"/>
          </a:p>
          <a:p>
            <a:r>
              <a:rPr lang="de-DE"/>
              <a:t>One hot: weitere Dimensionen je Ausprägung. Abstände immer SQRT(2)</a:t>
            </a:r>
          </a:p>
        </p:txBody>
      </p:sp>
      <p:sp>
        <p:nvSpPr>
          <p:cNvPr id="3" name="Textplatzhalter 2">
            <a:extLst>
              <a:ext uri="{FF2B5EF4-FFF2-40B4-BE49-F238E27FC236}">
                <a16:creationId xmlns:a16="http://schemas.microsoft.com/office/drawing/2014/main" xmlns="" id="{45698561-A9F4-A5E4-686A-79922AC572C9}"/>
              </a:ext>
            </a:extLst>
          </p:cNvPr>
          <p:cNvSpPr>
            <a:spLocks noGrp="1"/>
          </p:cNvSpPr>
          <p:nvPr>
            <p:ph type="body" sz="quarter" idx="10"/>
          </p:nvPr>
        </p:nvSpPr>
        <p:spPr/>
        <p:txBody>
          <a:bodyPr/>
          <a:lstStyle/>
          <a:p>
            <a:r>
              <a:rPr lang="de-DE"/>
              <a:t>Abstände verschiedener Encodings</a:t>
            </a:r>
          </a:p>
        </p:txBody>
      </p:sp>
    </p:spTree>
    <p:extLst>
      <p:ext uri="{BB962C8B-B14F-4D97-AF65-F5344CB8AC3E}">
        <p14:creationId xmlns:p14="http://schemas.microsoft.com/office/powerpoint/2010/main" val="4128868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4973" y="2375991"/>
            <a:ext cx="6271717"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platzhalter 2"/>
          <p:cNvSpPr>
            <a:spLocks noGrp="1"/>
          </p:cNvSpPr>
          <p:nvPr>
            <p:ph type="body" sz="quarter" idx="11"/>
          </p:nvPr>
        </p:nvSpPr>
        <p:spPr/>
        <p:txBody>
          <a:bodyPr/>
          <a:lstStyle/>
          <a:p>
            <a:endParaRPr lang="de-DE" dirty="0"/>
          </a:p>
          <a:p>
            <a:endParaRPr lang="de-DE" dirty="0"/>
          </a:p>
          <a:p>
            <a:r>
              <a:rPr lang="de-DE"/>
              <a:t>      Alles klar in der Box?</a:t>
            </a:r>
          </a:p>
          <a:p>
            <a:r>
              <a:rPr lang="de-DE"/>
              <a:t>                                                                                Der </a:t>
            </a:r>
            <a:r>
              <a:rPr lang="de-DE" dirty="0"/>
              <a:t>Mittelwert als Ausreißer wird nicht durch Extremwerte erkannt.</a:t>
            </a:r>
          </a:p>
        </p:txBody>
      </p:sp>
      <p:sp>
        <p:nvSpPr>
          <p:cNvPr id="2" name="Textplatzhalter 1"/>
          <p:cNvSpPr>
            <a:spLocks noGrp="1"/>
          </p:cNvSpPr>
          <p:nvPr>
            <p:ph type="body" sz="quarter" idx="10"/>
          </p:nvPr>
        </p:nvSpPr>
        <p:spPr/>
        <p:txBody>
          <a:bodyPr/>
          <a:lstStyle/>
          <a:p>
            <a:r>
              <a:rPr lang="de-DE"/>
              <a:t>Überraschende </a:t>
            </a:r>
            <a:r>
              <a:rPr lang="de-DE" dirty="0"/>
              <a:t>Ausreißer</a:t>
            </a:r>
          </a:p>
        </p:txBody>
      </p:sp>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292" y="1655911"/>
            <a:ext cx="1841376" cy="2757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063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Motivation durch verzerrte Korrelationen</a:t>
            </a:r>
            <a:endParaRPr lang="de-DE" dirty="0"/>
          </a:p>
        </p:txBody>
      </p:sp>
      <p:sp>
        <p:nvSpPr>
          <p:cNvPr id="3" name="Textplatzhalter 2"/>
          <p:cNvSpPr>
            <a:spLocks noGrp="1"/>
          </p:cNvSpPr>
          <p:nvPr>
            <p:ph type="body" sz="quarter" idx="11"/>
          </p:nvPr>
        </p:nvSpPr>
        <p:spPr/>
        <p:txBody>
          <a:bodyPr/>
          <a:lstStyle/>
          <a:p>
            <a:r>
              <a:rPr lang="de-DE" dirty="0"/>
              <a:t>Mittelwert</a:t>
            </a:r>
            <a:r>
              <a:rPr lang="de-DE"/>
              <a:t>, Standardabweichung, Korrelationskoeffizient und lineare Regression reagieren </a:t>
            </a:r>
            <a:r>
              <a:rPr lang="de-DE" dirty="0"/>
              <a:t>empfindlich auf Ausreißer. </a:t>
            </a:r>
          </a:p>
          <a:p>
            <a:endParaRPr lang="de-DE" dirty="0"/>
          </a:p>
          <a:p>
            <a:r>
              <a:rPr lang="de-DE" dirty="0"/>
              <a:t>Statt dem </a:t>
            </a:r>
            <a:r>
              <a:rPr lang="de-DE" dirty="0" err="1"/>
              <a:t>Pearson‘schen</a:t>
            </a:r>
            <a:r>
              <a:rPr lang="de-DE" dirty="0"/>
              <a:t> Korrelationskoeffizient wurden daher rangbasierte Koeffizienten eingeführt. Da diese auf dem Rang einer Instanz basieren, sind Ausreißer nicht mehr weit entfernt. Beispiele sind das </a:t>
            </a:r>
            <a:r>
              <a:rPr lang="de-DE" dirty="0" err="1"/>
              <a:t>Spearmann‘sche</a:t>
            </a:r>
            <a:r>
              <a:rPr lang="de-DE" dirty="0"/>
              <a:t> </a:t>
            </a:r>
            <a:r>
              <a:rPr lang="de-DE" dirty="0" err="1"/>
              <a:t>Rho</a:t>
            </a:r>
            <a:r>
              <a:rPr lang="de-DE" dirty="0"/>
              <a:t>, das </a:t>
            </a:r>
            <a:r>
              <a:rPr lang="de-DE" dirty="0" err="1"/>
              <a:t>Kendall‘sche</a:t>
            </a:r>
            <a:r>
              <a:rPr lang="de-DE" dirty="0"/>
              <a:t> Tau.</a:t>
            </a:r>
          </a:p>
          <a:p>
            <a:endParaRPr lang="de-DE" dirty="0"/>
          </a:p>
          <a:p>
            <a:endParaRPr lang="de-DE" dirty="0"/>
          </a:p>
          <a:p>
            <a:endParaRPr lang="de-DE" dirty="0"/>
          </a:p>
          <a:p>
            <a:r>
              <a:rPr lang="de-DE" dirty="0"/>
              <a:t>Ist der Punkt oben rechts ein Ausreißer oder </a:t>
            </a:r>
          </a:p>
          <a:p>
            <a:r>
              <a:rPr lang="de-DE"/>
              <a:t>eine einflussreiche Beobachtung oder Hinweis auf einen </a:t>
            </a:r>
          </a:p>
          <a:p>
            <a:r>
              <a:rPr lang="de-DE"/>
              <a:t>weiteren daten(verteilungs)generierenden Prozess?</a:t>
            </a:r>
            <a:endParaRPr lang="de-DE" dirty="0"/>
          </a:p>
          <a:p>
            <a:endParaRPr lang="de-DE"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5053" y="2592015"/>
            <a:ext cx="4808538" cy="330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llipse 3">
            <a:extLst>
              <a:ext uri="{FF2B5EF4-FFF2-40B4-BE49-F238E27FC236}">
                <a16:creationId xmlns:a16="http://schemas.microsoft.com/office/drawing/2014/main" xmlns="" id="{3E77CABC-C577-F8F2-E39F-38D77412515D}"/>
              </a:ext>
            </a:extLst>
          </p:cNvPr>
          <p:cNvSpPr/>
          <p:nvPr/>
        </p:nvSpPr>
        <p:spPr>
          <a:xfrm>
            <a:off x="9361437" y="2592015"/>
            <a:ext cx="576064" cy="504056"/>
          </a:xfrm>
          <a:prstGeom prst="ellips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94544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271997" y="719807"/>
            <a:ext cx="7188680" cy="5616624"/>
          </a:xfrm>
        </p:spPr>
        <p:txBody>
          <a:bodyPr/>
          <a:lstStyle/>
          <a:p>
            <a:r>
              <a:rPr lang="de-DE"/>
              <a:t>Natürlich </a:t>
            </a:r>
          </a:p>
          <a:p>
            <a:pPr marL="285750" indent="-285750">
              <a:buFont typeface="Arial" panose="020B0604020202020204" pitchFamily="34" charset="0"/>
              <a:buChar char="•"/>
            </a:pPr>
            <a:r>
              <a:rPr lang="de-DE"/>
              <a:t>seltene Ereignisse wie Naturereignisse, Streiks, regulatorische Eingriffe.</a:t>
            </a:r>
          </a:p>
          <a:p>
            <a:r>
              <a:rPr lang="de-DE"/>
              <a:t>Künstlich </a:t>
            </a:r>
          </a:p>
          <a:p>
            <a:pPr marL="285750" indent="-285750">
              <a:buFont typeface="Arial" panose="020B0604020202020204" pitchFamily="34" charset="0"/>
              <a:buChar char="•"/>
            </a:pPr>
            <a:r>
              <a:rPr lang="de-DE"/>
              <a:t>Fehler im Rahmen von Datenerhebung, -haltung und -bereitstellung. </a:t>
            </a:r>
          </a:p>
          <a:p>
            <a:r>
              <a:rPr lang="de-DE"/>
              <a:t>Univariat, punktuell</a:t>
            </a:r>
          </a:p>
          <a:p>
            <a:pPr marL="285750" indent="-285750">
              <a:buFont typeface="Arial" panose="020B0604020202020204" pitchFamily="34" charset="0"/>
              <a:buChar char="•"/>
            </a:pPr>
            <a:r>
              <a:rPr lang="de-DE"/>
              <a:t>Eine Körpergröße ist viel größer. Erkennung: z-score, IQR, boxplot</a:t>
            </a:r>
          </a:p>
          <a:p>
            <a:r>
              <a:rPr lang="de-DE"/>
              <a:t>Multivariat</a:t>
            </a:r>
          </a:p>
          <a:p>
            <a:pPr marL="285750" indent="-285750">
              <a:buFont typeface="Arial" panose="020B0604020202020204" pitchFamily="34" charset="0"/>
              <a:buChar char="•"/>
            </a:pPr>
            <a:r>
              <a:rPr lang="de-DE"/>
              <a:t>Ein Datenpunkt, der nicht ungewöhnlich in einzelnen Merkmalen, aber in Kombination mehrerer Merkmale auffällig ist. Erkennung: Mahalanobis-Distanz, PCA, Cluster</a:t>
            </a:r>
          </a:p>
          <a:p>
            <a:r>
              <a:rPr lang="de-DE"/>
              <a:t>Kollektiv</a:t>
            </a:r>
          </a:p>
          <a:p>
            <a:pPr marL="285750" indent="-285750">
              <a:buFont typeface="Arial" panose="020B0604020202020204" pitchFamily="34" charset="0"/>
              <a:buChar char="•"/>
            </a:pPr>
            <a:r>
              <a:rPr lang="de-DE"/>
              <a:t>Eine Gruppe von Datenpunkten, die zusammen ein ungewöhnliches Muster bilden, obwohl einzelne Punkte nicht auffällig sind. Erkennung: Sequenzanalyse, moving time windows, DL (Autoencoder)</a:t>
            </a:r>
          </a:p>
          <a:p>
            <a:r>
              <a:rPr lang="de-DE"/>
              <a:t>Kontextuell, bedingt</a:t>
            </a:r>
          </a:p>
          <a:p>
            <a:pPr marL="285750" indent="-285750">
              <a:buFont typeface="Arial" panose="020B0604020202020204" pitchFamily="34" charset="0"/>
              <a:buChar char="•"/>
            </a:pPr>
            <a:r>
              <a:rPr lang="de-DE"/>
              <a:t>Ein Wert, der nur im Kontext (z. B. Zeit, Ort, Zustand) ungewöhnlich ist. Erkennung: ARIMA, LSTM, Schwellwerte</a:t>
            </a:r>
          </a:p>
        </p:txBody>
      </p:sp>
      <p:sp>
        <p:nvSpPr>
          <p:cNvPr id="3" name="Textplatzhalter 2"/>
          <p:cNvSpPr>
            <a:spLocks noGrp="1"/>
          </p:cNvSpPr>
          <p:nvPr>
            <p:ph type="body" sz="quarter" idx="10"/>
          </p:nvPr>
        </p:nvSpPr>
        <p:spPr/>
        <p:txBody>
          <a:bodyPr/>
          <a:lstStyle/>
          <a:p>
            <a:r>
              <a:rPr lang="de-DE"/>
              <a:t>Typen von Ausreißern</a:t>
            </a:r>
          </a:p>
          <a:p>
            <a:endParaRPr lang="de-DE"/>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0677" y="719807"/>
            <a:ext cx="3957410" cy="3149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59532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xmlns="" id="{89DF404D-0680-F926-FA27-BD64700377F5}"/>
              </a:ext>
            </a:extLst>
          </p:cNvPr>
          <p:cNvSpPr>
            <a:spLocks noGrp="1"/>
          </p:cNvSpPr>
          <p:nvPr>
            <p:ph type="body" sz="quarter" idx="10"/>
          </p:nvPr>
        </p:nvSpPr>
        <p:spPr/>
        <p:txBody>
          <a:bodyPr/>
          <a:lstStyle/>
          <a:p>
            <a:r>
              <a:rPr lang="de-DE"/>
              <a:t>Welche Ausreißertypen?</a:t>
            </a:r>
          </a:p>
        </p:txBody>
      </p:sp>
      <p:pic>
        <p:nvPicPr>
          <p:cNvPr id="5" name="Grafik 4">
            <a:extLst>
              <a:ext uri="{FF2B5EF4-FFF2-40B4-BE49-F238E27FC236}">
                <a16:creationId xmlns:a16="http://schemas.microsoft.com/office/drawing/2014/main" xmlns="" id="{6F379C5A-D0B4-ED8C-ED1E-BD5849207EF7}"/>
              </a:ext>
            </a:extLst>
          </p:cNvPr>
          <p:cNvPicPr>
            <a:picLocks noChangeAspect="1"/>
          </p:cNvPicPr>
          <p:nvPr/>
        </p:nvPicPr>
        <p:blipFill>
          <a:blip r:embed="rId3"/>
          <a:stretch>
            <a:fillRect/>
          </a:stretch>
        </p:blipFill>
        <p:spPr>
          <a:xfrm>
            <a:off x="7345213" y="928196"/>
            <a:ext cx="2440759" cy="2446226"/>
          </a:xfrm>
          <a:prstGeom prst="rect">
            <a:avLst/>
          </a:prstGeom>
        </p:spPr>
      </p:pic>
      <p:pic>
        <p:nvPicPr>
          <p:cNvPr id="7" name="Grafik 6">
            <a:extLst>
              <a:ext uri="{FF2B5EF4-FFF2-40B4-BE49-F238E27FC236}">
                <a16:creationId xmlns:a16="http://schemas.microsoft.com/office/drawing/2014/main" xmlns="" id="{BC9FD79F-1675-8170-E264-AEEA8616019C}"/>
              </a:ext>
            </a:extLst>
          </p:cNvPr>
          <p:cNvPicPr>
            <a:picLocks noChangeAspect="1"/>
          </p:cNvPicPr>
          <p:nvPr/>
        </p:nvPicPr>
        <p:blipFill>
          <a:blip r:embed="rId4"/>
          <a:stretch>
            <a:fillRect/>
          </a:stretch>
        </p:blipFill>
        <p:spPr>
          <a:xfrm>
            <a:off x="1368549" y="928196"/>
            <a:ext cx="3096344" cy="2311891"/>
          </a:xfrm>
          <a:prstGeom prst="rect">
            <a:avLst/>
          </a:prstGeom>
        </p:spPr>
      </p:pic>
    </p:spTree>
    <p:extLst>
      <p:ext uri="{BB962C8B-B14F-4D97-AF65-F5344CB8AC3E}">
        <p14:creationId xmlns:p14="http://schemas.microsoft.com/office/powerpoint/2010/main" val="843505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Ausreißer in Clustern</a:t>
            </a:r>
          </a:p>
        </p:txBody>
      </p:sp>
      <p:sp>
        <p:nvSpPr>
          <p:cNvPr id="3" name="Textplatzhalter 2"/>
          <p:cNvSpPr>
            <a:spLocks noGrp="1"/>
          </p:cNvSpPr>
          <p:nvPr>
            <p:ph type="body" sz="quarter" idx="11"/>
          </p:nvPr>
        </p:nvSpPr>
        <p:spPr>
          <a:xfrm>
            <a:off x="360363" y="792163"/>
            <a:ext cx="6048746" cy="5327650"/>
          </a:xfrm>
        </p:spPr>
        <p:txBody>
          <a:bodyPr/>
          <a:lstStyle/>
          <a:p>
            <a:r>
              <a:rPr lang="de-DE" dirty="0"/>
              <a:t>Gegenbeispiel zu Ausreißern in Clustern: Wird ein ganzer Cluster als Ausreißer erkannt, sind Distanzen wenig hilfreich. In Cluster A wird 1 Ausreißer erkannt. Cluster C enthält 3 Ausreißer.</a:t>
            </a:r>
          </a:p>
          <a:p>
            <a:endParaRPr lang="de-DE"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9109" y="1079847"/>
            <a:ext cx="4275138"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3264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Visualisierung eindimensionaler Daten </a:t>
            </a:r>
            <a:r>
              <a:rPr lang="de-DE"/>
              <a:t>im Box Plot</a:t>
            </a:r>
            <a:endParaRPr lang="de-DE" dirty="0"/>
          </a:p>
        </p:txBody>
      </p:sp>
      <p:sp>
        <p:nvSpPr>
          <p:cNvPr id="3" name="Textplatzhalter 2"/>
          <p:cNvSpPr>
            <a:spLocks noGrp="1"/>
          </p:cNvSpPr>
          <p:nvPr>
            <p:ph type="body" sz="quarter" idx="11"/>
          </p:nvPr>
        </p:nvSpPr>
        <p:spPr/>
        <p:txBody>
          <a:bodyPr/>
          <a:lstStyle/>
          <a:p>
            <a:r>
              <a:rPr lang="de-DE" dirty="0"/>
              <a:t>Ein Box Plot (5 Zahlen Zusammenfassung) zeigt </a:t>
            </a:r>
          </a:p>
          <a:p>
            <a:r>
              <a:rPr lang="de-DE" dirty="0"/>
              <a:t>die Datenverteilung als Box für 50%  der Daten mit </a:t>
            </a:r>
          </a:p>
          <a:p>
            <a:r>
              <a:rPr lang="de-DE" dirty="0" err="1"/>
              <a:t>Wiskers</a:t>
            </a:r>
            <a:r>
              <a:rPr lang="de-DE" dirty="0"/>
              <a:t> (Katzenhaare) für die Extremwerte.</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 </a:t>
            </a:r>
          </a:p>
        </p:txBody>
      </p:sp>
      <p:pic>
        <p:nvPicPr>
          <p:cNvPr id="6" name="Grafik 5"/>
          <p:cNvPicPr/>
          <p:nvPr/>
        </p:nvPicPr>
        <p:blipFill>
          <a:blip r:embed="rId3"/>
          <a:stretch>
            <a:fillRect/>
          </a:stretch>
        </p:blipFill>
        <p:spPr bwMode="auto">
          <a:xfrm>
            <a:off x="476199" y="2447999"/>
            <a:ext cx="3816424" cy="1872208"/>
          </a:xfrm>
          <a:prstGeom prst="rect">
            <a:avLst/>
          </a:prstGeom>
        </p:spPr>
      </p:pic>
      <p:pic>
        <p:nvPicPr>
          <p:cNvPr id="1026" name="Picture 2" descr="https://nycdsa-blog-files.s3.us-east-2.amazonaws.com/2022/03/amanda-manfredo/cinder-835091-Jmwl7PYz.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085" y="1223863"/>
            <a:ext cx="4876800" cy="40671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17421" y="1367879"/>
            <a:ext cx="1627300" cy="288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84039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Ausreißer in Zeitreihen</a:t>
            </a:r>
          </a:p>
        </p:txBody>
      </p:sp>
      <p:sp>
        <p:nvSpPr>
          <p:cNvPr id="3" name="Textplatzhalter 2"/>
          <p:cNvSpPr>
            <a:spLocks noGrp="1"/>
          </p:cNvSpPr>
          <p:nvPr>
            <p:ph type="body" sz="quarter" idx="11"/>
          </p:nvPr>
        </p:nvSpPr>
        <p:spPr/>
        <p:txBody>
          <a:bodyPr/>
          <a:lstStyle/>
          <a:p>
            <a:r>
              <a:rPr lang="de-DE" dirty="0"/>
              <a:t>Ausreißer in Zeitreihen werden unterschieden in</a:t>
            </a:r>
          </a:p>
          <a:p>
            <a:pPr marL="285750" indent="-285750">
              <a:buFont typeface="Arial" panose="020B0604020202020204" pitchFamily="34" charset="0"/>
              <a:buChar char="•"/>
            </a:pPr>
            <a:r>
              <a:rPr lang="de-DE" b="1" dirty="0"/>
              <a:t>Punktausreißer</a:t>
            </a:r>
            <a:r>
              <a:rPr lang="de-DE" dirty="0"/>
              <a:t> sind plötzliche Veränderungen in Bezug auf seine Nachbarn.</a:t>
            </a:r>
          </a:p>
          <a:p>
            <a:pPr marL="285750" indent="-285750">
              <a:buFont typeface="Arial" panose="020B0604020202020204" pitchFamily="34" charset="0"/>
              <a:buChar char="•"/>
            </a:pPr>
            <a:r>
              <a:rPr lang="de-DE" b="1" dirty="0"/>
              <a:t>Formausreißer</a:t>
            </a:r>
            <a:r>
              <a:rPr lang="de-DE" dirty="0"/>
              <a:t> weisen in einem Zeitfenster anomale Abweichungen auf. Sie betreffen nicht nur einen Punkt, </a:t>
            </a:r>
            <a:r>
              <a:rPr lang="de-DE" dirty="0" err="1"/>
              <a:t>sonderen</a:t>
            </a:r>
            <a:r>
              <a:rPr lang="de-DE" dirty="0"/>
              <a:t> auch seine Nachbarn.</a:t>
            </a:r>
          </a:p>
          <a:p>
            <a:pPr marL="861822" lvl="1" indent="-285750">
              <a:buFont typeface="Arial" panose="020B0604020202020204" pitchFamily="34" charset="0"/>
              <a:buChar char="•"/>
            </a:pPr>
            <a:r>
              <a:rPr lang="de-DE" dirty="0" err="1"/>
              <a:t>Hotsax</a:t>
            </a:r>
            <a:r>
              <a:rPr lang="de-DE" dirty="0"/>
              <a:t> Algorithmus: Zuerst wird die Zeitreihe in Zeitfenster eingeteilt. Die Summe der euklidischen Distanzen wird dann mit den k nächsten Nachbarn verglichen. Je höher dieser Werte, desto größer die Nichtnormalität eines Zeitfensters.</a:t>
            </a:r>
          </a:p>
          <a:p>
            <a:endParaRPr lang="de-DE" dirty="0"/>
          </a:p>
          <a:p>
            <a:endParaRPr lang="de-DE"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453" y="2664023"/>
            <a:ext cx="5578475" cy="157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8989" y="4320207"/>
            <a:ext cx="5592763" cy="166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4096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pPr marL="285750" indent="-285750">
              <a:buFont typeface="Arial" panose="020B0604020202020204" pitchFamily="34" charset="0"/>
              <a:buChar char="•"/>
            </a:pPr>
            <a:r>
              <a:rPr lang="de-DE"/>
              <a:t>Ausreißer sind deutlich außerhalb des erwarteten Bereichs liegende Werte.</a:t>
            </a:r>
          </a:p>
          <a:p>
            <a:pPr marL="285750" indent="-285750">
              <a:buFont typeface="Arial" panose="020B0604020202020204" pitchFamily="34" charset="0"/>
              <a:buChar char="•"/>
            </a:pPr>
            <a:r>
              <a:rPr lang="de-DE"/>
              <a:t>Use Cases in Betrugserkennung, Qualitätskontrolle in der Industrie, Medizinischer Diagnostik, Netzwerk- und Cybersicherheit</a:t>
            </a:r>
          </a:p>
          <a:p>
            <a:pPr marL="285750" indent="-285750">
              <a:buFont typeface="Arial" panose="020B0604020202020204" pitchFamily="34" charset="0"/>
              <a:buChar char="•"/>
            </a:pPr>
            <a:r>
              <a:rPr lang="de-DE"/>
              <a:t>Relevanz: Einfluss auf Statistiken, Modelle und Entscheidungen</a:t>
            </a:r>
          </a:p>
          <a:p>
            <a:endParaRPr lang="de-DE"/>
          </a:p>
          <a:p>
            <a:r>
              <a:rPr lang="de-DE"/>
              <a:t>Probleme:</a:t>
            </a:r>
          </a:p>
          <a:p>
            <a:pPr marL="285750" indent="-285750">
              <a:buFont typeface="Arial" panose="020B0604020202020204" pitchFamily="34" charset="0"/>
              <a:buChar char="•"/>
            </a:pPr>
            <a:r>
              <a:rPr lang="de-DE"/>
              <a:t>Hohe Dimensionalität</a:t>
            </a:r>
          </a:p>
          <a:p>
            <a:pPr marL="285750" indent="-285750">
              <a:buFont typeface="Arial" panose="020B0604020202020204" pitchFamily="34" charset="0"/>
              <a:buChar char="•"/>
            </a:pPr>
            <a:r>
              <a:rPr lang="de-DE"/>
              <a:t>Skalierbarkeit bei großen Datenmengen</a:t>
            </a:r>
          </a:p>
          <a:p>
            <a:pPr marL="285750" indent="-285750">
              <a:buFont typeface="Arial" panose="020B0604020202020204" pitchFamily="34" charset="0"/>
              <a:buChar char="•"/>
            </a:pPr>
            <a:r>
              <a:rPr lang="de-DE"/>
              <a:t>Unterschiedliche Definitionen je nach Kontext</a:t>
            </a:r>
          </a:p>
          <a:p>
            <a:pPr marL="285750" indent="-285750">
              <a:buFont typeface="Arial" panose="020B0604020202020204" pitchFamily="34" charset="0"/>
              <a:buChar char="•"/>
            </a:pPr>
            <a:r>
              <a:rPr lang="de-DE"/>
              <a:t>Fehlalarme (False Positives)</a:t>
            </a:r>
          </a:p>
          <a:p>
            <a:pPr marL="285750" indent="-285750">
              <a:buFont typeface="Arial" panose="020B0604020202020204" pitchFamily="34" charset="0"/>
              <a:buChar char="•"/>
            </a:pPr>
            <a:r>
              <a:rPr lang="de-DE"/>
              <a:t>Entscheidung: Entfernen, Anpassen, Ignorieren?</a:t>
            </a:r>
          </a:p>
          <a:p>
            <a:pPr marL="285750" indent="-285750">
              <a:buFont typeface="Arial" panose="020B0604020202020204" pitchFamily="34" charset="0"/>
              <a:buChar char="•"/>
            </a:pPr>
            <a:r>
              <a:rPr lang="de-DE"/>
              <a:t>Skalierung &amp; Vorverarbeitung der Daten</a:t>
            </a:r>
          </a:p>
          <a:p>
            <a:pPr marL="285750" indent="-285750">
              <a:buFont typeface="Arial" panose="020B0604020202020204" pitchFamily="34" charset="0"/>
              <a:buChar char="•"/>
            </a:pPr>
            <a:endParaRPr lang="de-DE"/>
          </a:p>
          <a:p>
            <a:r>
              <a:rPr lang="de-DE"/>
              <a:t>Best Practices</a:t>
            </a:r>
          </a:p>
          <a:p>
            <a:pPr marL="285750" indent="-285750">
              <a:buFont typeface="Arial" panose="020B0604020202020204" pitchFamily="34" charset="0"/>
              <a:buChar char="•"/>
            </a:pPr>
            <a:r>
              <a:rPr lang="de-DE"/>
              <a:t>Kombination mehrerer Methoden</a:t>
            </a:r>
          </a:p>
        </p:txBody>
      </p:sp>
      <p:sp>
        <p:nvSpPr>
          <p:cNvPr id="3" name="Textplatzhalter 2"/>
          <p:cNvSpPr>
            <a:spLocks noGrp="1"/>
          </p:cNvSpPr>
          <p:nvPr>
            <p:ph type="body" sz="quarter" idx="10"/>
          </p:nvPr>
        </p:nvSpPr>
        <p:spPr/>
        <p:txBody>
          <a:bodyPr/>
          <a:lstStyle/>
          <a:p>
            <a:r>
              <a:rPr lang="de-DE"/>
              <a:t>Ausreißer und ihre Bedeutung</a:t>
            </a:r>
          </a:p>
          <a:p>
            <a:endParaRPr lang="de-DE"/>
          </a:p>
        </p:txBody>
      </p:sp>
    </p:spTree>
    <p:extLst>
      <p:ext uri="{BB962C8B-B14F-4D97-AF65-F5344CB8AC3E}">
        <p14:creationId xmlns:p14="http://schemas.microsoft.com/office/powerpoint/2010/main" val="1702544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xmlns="" id="{1F2B711B-3A66-9360-4665-91A83026810F}"/>
              </a:ext>
            </a:extLst>
          </p:cNvPr>
          <p:cNvSpPr>
            <a:spLocks noGrp="1"/>
          </p:cNvSpPr>
          <p:nvPr>
            <p:ph type="subTitle" idx="1"/>
          </p:nvPr>
        </p:nvSpPr>
        <p:spPr>
          <a:xfrm>
            <a:off x="288429" y="791815"/>
            <a:ext cx="5616624" cy="5256584"/>
          </a:xfrm>
        </p:spPr>
        <p:txBody>
          <a:bodyPr/>
          <a:lstStyle/>
          <a:p>
            <a:pPr marL="285750" indent="-285750">
              <a:buFont typeface="Arial" panose="020B0604020202020204" pitchFamily="34" charset="0"/>
              <a:buChar char="•"/>
            </a:pPr>
            <a:r>
              <a:rPr lang="de-DE"/>
              <a:t>Schwach in hochdimensionalen Räumen.</a:t>
            </a:r>
          </a:p>
          <a:p>
            <a:r>
              <a:rPr lang="de-DE"/>
              <a:t>Distance-Based Outlier Factor (DBOF)</a:t>
            </a:r>
          </a:p>
          <a:p>
            <a:pPr marL="285750" indent="-285750">
              <a:buFont typeface="Arial" panose="020B0604020202020204" pitchFamily="34" charset="0"/>
              <a:buChar char="•"/>
            </a:pPr>
            <a:endParaRPr lang="de-DE"/>
          </a:p>
        </p:txBody>
      </p:sp>
      <p:sp>
        <p:nvSpPr>
          <p:cNvPr id="3" name="Textplatzhalter 2">
            <a:extLst>
              <a:ext uri="{FF2B5EF4-FFF2-40B4-BE49-F238E27FC236}">
                <a16:creationId xmlns:a16="http://schemas.microsoft.com/office/drawing/2014/main" xmlns="" id="{5AC7D1AB-BD58-3EA1-6473-3748754F62A6}"/>
              </a:ext>
            </a:extLst>
          </p:cNvPr>
          <p:cNvSpPr>
            <a:spLocks noGrp="1"/>
          </p:cNvSpPr>
          <p:nvPr>
            <p:ph type="body" sz="quarter" idx="10"/>
          </p:nvPr>
        </p:nvSpPr>
        <p:spPr/>
        <p:txBody>
          <a:bodyPr/>
          <a:lstStyle/>
          <a:p>
            <a:r>
              <a:rPr lang="en-US"/>
              <a:t>Distance-Based Outlier Detection (DBOD)</a:t>
            </a:r>
            <a:endParaRPr lang="de-DE"/>
          </a:p>
        </p:txBody>
      </p:sp>
      <p:pic>
        <p:nvPicPr>
          <p:cNvPr id="5" name="Grafik 4">
            <a:extLst>
              <a:ext uri="{FF2B5EF4-FFF2-40B4-BE49-F238E27FC236}">
                <a16:creationId xmlns:a16="http://schemas.microsoft.com/office/drawing/2014/main" xmlns="" id="{7759CA2A-4136-1868-CC7A-124AE2192D36}"/>
              </a:ext>
            </a:extLst>
          </p:cNvPr>
          <p:cNvPicPr>
            <a:picLocks noChangeAspect="1"/>
          </p:cNvPicPr>
          <p:nvPr/>
        </p:nvPicPr>
        <p:blipFill>
          <a:blip r:embed="rId3"/>
          <a:stretch>
            <a:fillRect/>
          </a:stretch>
        </p:blipFill>
        <p:spPr>
          <a:xfrm>
            <a:off x="6049069" y="1583903"/>
            <a:ext cx="4680918" cy="2197902"/>
          </a:xfrm>
          <a:prstGeom prst="rect">
            <a:avLst/>
          </a:prstGeom>
        </p:spPr>
      </p:pic>
    </p:spTree>
    <p:extLst>
      <p:ext uri="{BB962C8B-B14F-4D97-AF65-F5344CB8AC3E}">
        <p14:creationId xmlns:p14="http://schemas.microsoft.com/office/powerpoint/2010/main" val="31605301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CEFC93A-5D1A-A157-B8EE-D3B3409EA74C}"/>
            </a:ext>
          </a:extLst>
        </p:cNvPr>
        <p:cNvGrpSpPr/>
        <p:nvPr/>
      </p:nvGrpSpPr>
      <p:grpSpPr>
        <a:xfrm>
          <a:off x="0" y="0"/>
          <a:ext cx="0" cy="0"/>
          <a:chOff x="0" y="0"/>
          <a:chExt cx="0" cy="0"/>
        </a:xfrm>
      </p:grpSpPr>
      <p:sp>
        <p:nvSpPr>
          <p:cNvPr id="2" name="Untertitel 1">
            <a:extLst>
              <a:ext uri="{FF2B5EF4-FFF2-40B4-BE49-F238E27FC236}">
                <a16:creationId xmlns:a16="http://schemas.microsoft.com/office/drawing/2014/main" xmlns="" id="{F5AE7B96-CCBD-B3C5-8E32-9E7CDD28EBDC}"/>
              </a:ext>
            </a:extLst>
          </p:cNvPr>
          <p:cNvSpPr>
            <a:spLocks noGrp="1"/>
          </p:cNvSpPr>
          <p:nvPr>
            <p:ph type="subTitle" idx="1"/>
          </p:nvPr>
        </p:nvSpPr>
        <p:spPr>
          <a:xfrm>
            <a:off x="288429" y="791815"/>
            <a:ext cx="5616624" cy="5256584"/>
          </a:xfrm>
        </p:spPr>
        <p:txBody>
          <a:bodyPr/>
          <a:lstStyle/>
          <a:p>
            <a:pPr marL="285750" indent="-285750">
              <a:buFont typeface="Arial" panose="020B0604020202020204" pitchFamily="34" charset="0"/>
              <a:buChar char="•"/>
            </a:pPr>
            <a:r>
              <a:rPr lang="de-DE"/>
              <a:t>Vermeidet Nachteile distanzbasierter Methoden in hochdimensionalen Räumen.</a:t>
            </a:r>
          </a:p>
          <a:p>
            <a:r>
              <a:rPr lang="de-DE"/>
              <a:t>Angle-Based Outlier Factor (ABOF)</a:t>
            </a:r>
          </a:p>
          <a:p>
            <a:pPr marL="285750" indent="-285750">
              <a:buFont typeface="Arial" panose="020B0604020202020204" pitchFamily="34" charset="0"/>
              <a:buChar char="•"/>
            </a:pPr>
            <a:r>
              <a:rPr lang="de-DE"/>
              <a:t>Stichprobenvarianz der Kosinusse der Winkel zwischen allen Paaren von Vektoren</a:t>
            </a:r>
          </a:p>
          <a:p>
            <a:pPr marL="285750" indent="-285750">
              <a:buFont typeface="Arial" panose="020B0604020202020204" pitchFamily="34" charset="0"/>
              <a:buChar char="•"/>
            </a:pPr>
            <a:r>
              <a:rPr lang="de-DE"/>
              <a:t>Umso kleiner, um so wahrscheinlicher ist ein Ausreißer</a:t>
            </a:r>
          </a:p>
          <a:p>
            <a:pPr marL="285750" indent="-285750">
              <a:buFont typeface="Arial" panose="020B0604020202020204" pitchFamily="34" charset="0"/>
              <a:buChar char="•"/>
            </a:pPr>
            <a:endParaRPr lang="de-DE"/>
          </a:p>
        </p:txBody>
      </p:sp>
      <p:sp>
        <p:nvSpPr>
          <p:cNvPr id="3" name="Textplatzhalter 2">
            <a:extLst>
              <a:ext uri="{FF2B5EF4-FFF2-40B4-BE49-F238E27FC236}">
                <a16:creationId xmlns:a16="http://schemas.microsoft.com/office/drawing/2014/main" xmlns="" id="{9453E510-8520-BE2B-1937-7A423B22B07F}"/>
              </a:ext>
            </a:extLst>
          </p:cNvPr>
          <p:cNvSpPr>
            <a:spLocks noGrp="1"/>
          </p:cNvSpPr>
          <p:nvPr>
            <p:ph type="body" sz="quarter" idx="10"/>
          </p:nvPr>
        </p:nvSpPr>
        <p:spPr/>
        <p:txBody>
          <a:bodyPr/>
          <a:lstStyle/>
          <a:p>
            <a:r>
              <a:rPr lang="en-US"/>
              <a:t>Angle-Based Outlier Detection (ABOD)</a:t>
            </a:r>
            <a:endParaRPr lang="de-DE"/>
          </a:p>
        </p:txBody>
      </p:sp>
      <p:pic>
        <p:nvPicPr>
          <p:cNvPr id="5" name="Grafik 4">
            <a:extLst>
              <a:ext uri="{FF2B5EF4-FFF2-40B4-BE49-F238E27FC236}">
                <a16:creationId xmlns:a16="http://schemas.microsoft.com/office/drawing/2014/main" xmlns="" id="{B9024940-B7B2-9C2E-A899-8F98A13395CC}"/>
              </a:ext>
            </a:extLst>
          </p:cNvPr>
          <p:cNvPicPr>
            <a:picLocks noChangeAspect="1"/>
          </p:cNvPicPr>
          <p:nvPr/>
        </p:nvPicPr>
        <p:blipFill>
          <a:blip r:embed="rId3"/>
          <a:stretch>
            <a:fillRect/>
          </a:stretch>
        </p:blipFill>
        <p:spPr>
          <a:xfrm>
            <a:off x="6049069" y="1583903"/>
            <a:ext cx="4680918" cy="2197902"/>
          </a:xfrm>
          <a:prstGeom prst="rect">
            <a:avLst/>
          </a:prstGeom>
        </p:spPr>
      </p:pic>
    </p:spTree>
    <p:extLst>
      <p:ext uri="{BB962C8B-B14F-4D97-AF65-F5344CB8AC3E}">
        <p14:creationId xmlns:p14="http://schemas.microsoft.com/office/powerpoint/2010/main" val="3305506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Ausreißer erkennen mit Schwellwerten</a:t>
            </a:r>
            <a:endParaRPr lang="de-DE" dirty="0"/>
          </a:p>
          <a:p>
            <a:endParaRPr lang="de-DE" dirty="0"/>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Extremwertbasierte Algorithmen wie in Boxplots Schranken die den 1,5 Fachen IQR Abstand.</a:t>
            </a:r>
          </a:p>
          <a:p>
            <a:pPr marL="285750" indent="-285750">
              <a:buFont typeface="Arial" panose="020B0604020202020204" pitchFamily="34" charset="0"/>
              <a:buChar char="•"/>
            </a:pPr>
            <a:r>
              <a:rPr lang="de-DE"/>
              <a:t>Clusterbasierte Algorithmen benötigen als Maßzahl die Distanz </a:t>
            </a:r>
            <a:r>
              <a:rPr lang="de-DE" dirty="0"/>
              <a:t>zum nächsten Cluster.</a:t>
            </a:r>
          </a:p>
          <a:p>
            <a:pPr marL="285750" indent="-285750">
              <a:buFont typeface="Arial" panose="020B0604020202020204" pitchFamily="34" charset="0"/>
              <a:buChar char="•"/>
            </a:pPr>
            <a:r>
              <a:rPr lang="de-DE"/>
              <a:t>Dichtebasierte Algorithmen benötigen einen Suchradius und eine minimale Anzahl Nachbarn.</a:t>
            </a:r>
          </a:p>
          <a:p>
            <a:pPr marL="285750" indent="-285750">
              <a:buFont typeface="Arial" panose="020B0604020202020204" pitchFamily="34" charset="0"/>
              <a:buChar char="•"/>
            </a:pPr>
            <a:r>
              <a:rPr lang="de-DE"/>
              <a:t>Viele Algorithmen brauche eine Vorgabe des zuwartenden Ausreißeranteils (contamination)</a:t>
            </a:r>
            <a:endParaRPr lang="de-DE" dirty="0"/>
          </a:p>
          <a:p>
            <a:pPr marL="285750" indent="-285750">
              <a:buFont typeface="Arial" panose="020B0604020202020204" pitchFamily="34" charset="0"/>
              <a:buChar char="•"/>
            </a:pPr>
            <a:r>
              <a:rPr lang="de-DE" dirty="0" err="1"/>
              <a:t>Probabilistische</a:t>
            </a:r>
            <a:r>
              <a:rPr lang="de-DE" dirty="0"/>
              <a:t> </a:t>
            </a:r>
            <a:r>
              <a:rPr lang="de-DE"/>
              <a:t>Algorithmen liefern ein p-Wert zur Hypothese, dass ein Punkt aus einer gemeinsamen Verteilung stammt.</a:t>
            </a:r>
          </a:p>
          <a:p>
            <a:pPr marL="285750" indent="-285750">
              <a:buFont typeface="Arial" panose="020B0604020202020204" pitchFamily="34" charset="0"/>
              <a:buChar char="•"/>
            </a:pPr>
            <a:r>
              <a:rPr lang="de-DE"/>
              <a:t>… im Falle der Normalverteilung wird gerne 3x Standardabweichung verwendet.</a:t>
            </a:r>
            <a:endParaRPr lang="de-DE" dirty="0"/>
          </a:p>
          <a:p>
            <a:endParaRPr lang="de-DE" dirty="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3365" y="3024063"/>
            <a:ext cx="1841376" cy="2757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25928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288429" y="791815"/>
            <a:ext cx="10801200" cy="5328592"/>
          </a:xfrm>
          <a:ln>
            <a:solidFill>
              <a:schemeClr val="tx1"/>
            </a:solidFill>
          </a:ln>
        </p:spPr>
        <p:txBody>
          <a:bodyPr lIns="115214" tIns="57607" rIns="115214" bIns="57607"/>
          <a:lstStyle/>
          <a:p>
            <a:r>
              <a:rPr lang="de-DE"/>
              <a:t>Statistische Verfahren</a:t>
            </a:r>
          </a:p>
          <a:p>
            <a:pPr marL="285750" indent="-285750">
              <a:buFont typeface="Arial" panose="020B0604020202020204" pitchFamily="34" charset="0"/>
              <a:buChar char="•"/>
            </a:pPr>
            <a:r>
              <a:rPr lang="de-DE"/>
              <a:t>Basieren auf einem angenommenen statistischen Verteilungsmodell. z-Score der Standardabweichung.</a:t>
            </a:r>
          </a:p>
          <a:p>
            <a:pPr marL="285750" indent="-285750">
              <a:buFont typeface="Arial" panose="020B0604020202020204" pitchFamily="34" charset="0"/>
              <a:buChar char="•"/>
            </a:pPr>
            <a:r>
              <a:rPr lang="de-DE"/>
              <a:t>Ausreißer sind Werte mit geringer Wahrscheinlichkeit gemäß diesem Modell.</a:t>
            </a:r>
          </a:p>
          <a:p>
            <a:r>
              <a:rPr lang="de-DE"/>
              <a:t>Tiefenbasierte Verfahren</a:t>
            </a:r>
          </a:p>
          <a:p>
            <a:pPr marL="285750" indent="-285750">
              <a:buFont typeface="Arial" panose="020B0604020202020204" pitchFamily="34" charset="0"/>
              <a:buChar char="•"/>
            </a:pPr>
            <a:r>
              <a:rPr lang="de-DE"/>
              <a:t>Gehen davon aus, dass Ausreißer am Rand der Datenverteilung liegen.</a:t>
            </a:r>
          </a:p>
          <a:p>
            <a:pPr marL="285750" indent="-285750">
              <a:buFont typeface="Arial" panose="020B0604020202020204" pitchFamily="34" charset="0"/>
              <a:buChar char="•"/>
            </a:pPr>
            <a:r>
              <a:rPr lang="de-DE"/>
              <a:t>Beispiel: Nutzung konvexen Hülle, Hilbert Kurven.</a:t>
            </a:r>
          </a:p>
          <a:p>
            <a:r>
              <a:rPr lang="de-DE"/>
              <a:t>Abweichungsbasierte Verfahren</a:t>
            </a:r>
          </a:p>
          <a:p>
            <a:pPr marL="285750" indent="-285750">
              <a:buFont typeface="Arial" panose="020B0604020202020204" pitchFamily="34" charset="0"/>
              <a:buChar char="•"/>
            </a:pPr>
            <a:r>
              <a:rPr lang="de-DE"/>
              <a:t>Messen den Einfluss einzelner Datenpunkte auf Varianz oder Regressionsresiduen.</a:t>
            </a:r>
          </a:p>
          <a:p>
            <a:pPr marL="285750" indent="-285750">
              <a:buFont typeface="Arial" panose="020B0604020202020204" pitchFamily="34" charset="0"/>
              <a:buChar char="•"/>
            </a:pPr>
            <a:r>
              <a:rPr lang="de-DE"/>
              <a:t>Ausreißer haben typischerweise einen größeren Einfluss.</a:t>
            </a:r>
          </a:p>
          <a:p>
            <a:r>
              <a:rPr lang="de-DE"/>
              <a:t>Abstands- und dichtebasierte Verfahren</a:t>
            </a:r>
          </a:p>
          <a:p>
            <a:pPr marL="285750" indent="-285750">
              <a:buFont typeface="Arial" panose="020B0604020202020204" pitchFamily="34" charset="0"/>
              <a:buChar char="•"/>
            </a:pPr>
            <a:r>
              <a:rPr lang="de-DE"/>
              <a:t>Abstandsbasiert: Betrachtung der Distanzen zwischen Punkten.</a:t>
            </a:r>
          </a:p>
          <a:p>
            <a:pPr marL="285750" indent="-285750">
              <a:buFont typeface="Arial" panose="020B0604020202020204" pitchFamily="34" charset="0"/>
              <a:buChar char="•"/>
            </a:pPr>
            <a:r>
              <a:rPr lang="de-DE"/>
              <a:t>Dichtebasiert: Analyse der invertierten Punktdichte im Umfeld eines Datenpunkts.</a:t>
            </a:r>
          </a:p>
          <a:p>
            <a:r>
              <a:rPr lang="de-DE"/>
              <a:t>Modellbasierte Verfahren, Maschinelles Lernen</a:t>
            </a:r>
          </a:p>
          <a:p>
            <a:pPr marL="285750" indent="-285750">
              <a:buFont typeface="Arial" panose="020B0604020202020204" pitchFamily="34" charset="0"/>
              <a:buChar char="•"/>
            </a:pPr>
            <a:r>
              <a:rPr lang="de-DE"/>
              <a:t>Einsatz von Modellen wie Neuronalen Netzen, Autoencoder, SVM, Decision Trees, Isolation Forest.</a:t>
            </a:r>
          </a:p>
          <a:p>
            <a:r>
              <a:rPr lang="de-DE"/>
              <a:t>Clusterbasierte Verfahren</a:t>
            </a:r>
          </a:p>
          <a:p>
            <a:pPr marL="285750" indent="-285750">
              <a:buFont typeface="Arial" panose="020B0604020202020204" pitchFamily="34" charset="0"/>
              <a:buChar char="•"/>
            </a:pPr>
            <a:r>
              <a:rPr lang="de-DE"/>
              <a:t>Gruppierung der Daten in Cluster.</a:t>
            </a:r>
          </a:p>
          <a:p>
            <a:pPr marL="285750" indent="-285750">
              <a:buFont typeface="Arial" panose="020B0604020202020204" pitchFamily="34" charset="0"/>
              <a:buChar char="•"/>
            </a:pPr>
            <a:r>
              <a:rPr lang="de-DE"/>
              <a:t>Punkte, die keinem oder nur kleinen Clustern angehören (hochschließend), gelten als Ausreißer.</a:t>
            </a:r>
          </a:p>
          <a:p>
            <a:endParaRPr lang="de-DE"/>
          </a:p>
        </p:txBody>
      </p:sp>
      <p:sp>
        <p:nvSpPr>
          <p:cNvPr id="3" name="Textplatzhalter 2"/>
          <p:cNvSpPr>
            <a:spLocks noGrp="1"/>
          </p:cNvSpPr>
          <p:nvPr>
            <p:ph type="body" sz="quarter" idx="10"/>
          </p:nvPr>
        </p:nvSpPr>
        <p:spPr/>
        <p:txBody>
          <a:bodyPr/>
          <a:lstStyle/>
          <a:p>
            <a:r>
              <a:rPr lang="de-DE"/>
              <a:t>Methoden der Anomalieerkennung</a:t>
            </a:r>
          </a:p>
        </p:txBody>
      </p:sp>
    </p:spTree>
    <p:extLst>
      <p:ext uri="{BB962C8B-B14F-4D97-AF65-F5344CB8AC3E}">
        <p14:creationId xmlns:p14="http://schemas.microsoft.com/office/powerpoint/2010/main" val="12846842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b="1" smtClean="0"/>
              <a:t>1</a:t>
            </a:r>
            <a:r>
              <a:rPr lang="de-DE" b="1"/>
              <a:t>. Automatisches Feature Learning</a:t>
            </a:r>
          </a:p>
          <a:p>
            <a:r>
              <a:rPr lang="de-DE"/>
              <a:t>Neuronale Netze können </a:t>
            </a:r>
            <a:r>
              <a:rPr lang="de-DE" b="1"/>
              <a:t>relevante Merkmale (Features)</a:t>
            </a:r>
            <a:r>
              <a:rPr lang="de-DE"/>
              <a:t> automatisch aus den Rohdaten extrahieren, ohne dass manuelle Feature-Engineering notwendig </a:t>
            </a:r>
            <a:r>
              <a:rPr lang="de-DE" smtClean="0"/>
              <a:t>ist. hilfreich </a:t>
            </a:r>
            <a:r>
              <a:rPr lang="de-DE"/>
              <a:t>bei </a:t>
            </a:r>
            <a:r>
              <a:rPr lang="de-DE" smtClean="0"/>
              <a:t>hochdimensionalen Daten.</a:t>
            </a:r>
            <a:endParaRPr lang="de-DE"/>
          </a:p>
          <a:p>
            <a:r>
              <a:rPr lang="de-DE" b="1"/>
              <a:t>2. Nichtlineare Zusammenhänge</a:t>
            </a:r>
          </a:p>
          <a:p>
            <a:r>
              <a:rPr lang="de-DE" smtClean="0"/>
              <a:t>zwischen </a:t>
            </a:r>
            <a:r>
              <a:rPr lang="de-DE"/>
              <a:t>Variablen, was klassische Methoden oft nicht </a:t>
            </a:r>
            <a:r>
              <a:rPr lang="de-DE" smtClean="0"/>
              <a:t>können. Erkennen </a:t>
            </a:r>
            <a:r>
              <a:rPr lang="de-DE"/>
              <a:t> </a:t>
            </a:r>
            <a:r>
              <a:rPr lang="de-DE" b="1"/>
              <a:t>subtile oder komplexe </a:t>
            </a:r>
            <a:r>
              <a:rPr lang="de-DE" b="1" smtClean="0"/>
              <a:t>Anomalien</a:t>
            </a:r>
            <a:r>
              <a:rPr lang="de-DE" smtClean="0"/>
              <a:t>.</a:t>
            </a:r>
            <a:endParaRPr lang="de-DE"/>
          </a:p>
          <a:p>
            <a:r>
              <a:rPr lang="de-DE" b="1"/>
              <a:t>3. Skalierbarkeit</a:t>
            </a:r>
          </a:p>
          <a:p>
            <a:r>
              <a:rPr lang="de-DE"/>
              <a:t>Neuronale Netze skalieren </a:t>
            </a:r>
            <a:r>
              <a:rPr lang="de-DE" smtClean="0"/>
              <a:t>gut, sind echtzeitfähig (</a:t>
            </a:r>
            <a:r>
              <a:rPr lang="de-DE"/>
              <a:t>z. B. mit Streaming-Daten).</a:t>
            </a:r>
          </a:p>
          <a:p>
            <a:r>
              <a:rPr lang="de-DE" b="1"/>
              <a:t>4. Anpassungsfähigkeit</a:t>
            </a:r>
          </a:p>
          <a:p>
            <a:r>
              <a:rPr lang="de-DE" b="1" smtClean="0"/>
              <a:t>Autoencoder</a:t>
            </a:r>
            <a:r>
              <a:rPr lang="de-DE" smtClean="0"/>
              <a:t>,</a:t>
            </a:r>
            <a:r>
              <a:rPr lang="de-DE"/>
              <a:t> </a:t>
            </a:r>
            <a:r>
              <a:rPr lang="de-DE" b="1" smtClean="0"/>
              <a:t>RNN</a:t>
            </a:r>
            <a:r>
              <a:rPr lang="de-DE"/>
              <a:t> können sich an </a:t>
            </a:r>
            <a:r>
              <a:rPr lang="de-DE" b="1"/>
              <a:t>zeitliche Veränderungen</a:t>
            </a:r>
            <a:r>
              <a:rPr lang="de-DE"/>
              <a:t> in den Daten anpassen und so </a:t>
            </a:r>
            <a:r>
              <a:rPr lang="de-DE" b="1"/>
              <a:t>Drift </a:t>
            </a:r>
            <a:r>
              <a:rPr lang="de-DE" b="1" smtClean="0"/>
              <a:t>erkennen</a:t>
            </a:r>
            <a:r>
              <a:rPr lang="de-DE" smtClean="0"/>
              <a:t>. Mit</a:t>
            </a:r>
            <a:r>
              <a:rPr lang="de-DE"/>
              <a:t> </a:t>
            </a:r>
            <a:r>
              <a:rPr lang="de-DE" b="1" smtClean="0"/>
              <a:t>Online- /</a:t>
            </a:r>
            <a:r>
              <a:rPr lang="de-DE"/>
              <a:t> </a:t>
            </a:r>
            <a:r>
              <a:rPr lang="de-DE" b="1"/>
              <a:t>Transfer Learning</a:t>
            </a:r>
            <a:r>
              <a:rPr lang="de-DE"/>
              <a:t> können sie sich </a:t>
            </a:r>
            <a:r>
              <a:rPr lang="de-DE" b="1" smtClean="0"/>
              <a:t>dynamisch </a:t>
            </a:r>
            <a:r>
              <a:rPr lang="de-DE" b="1"/>
              <a:t>an neue Datenverteilungen anpassen</a:t>
            </a:r>
            <a:r>
              <a:rPr lang="de-DE"/>
              <a:t>.</a:t>
            </a:r>
          </a:p>
          <a:p>
            <a:r>
              <a:rPr lang="de-DE" b="1"/>
              <a:t>5. Vielseitigkeit</a:t>
            </a:r>
          </a:p>
          <a:p>
            <a:r>
              <a:rPr lang="de-DE" smtClean="0"/>
              <a:t>Einsetzbar für </a:t>
            </a:r>
            <a:r>
              <a:rPr lang="de-DE"/>
              <a:t>verschiedene Arten von </a:t>
            </a:r>
            <a:r>
              <a:rPr lang="de-DE" smtClean="0"/>
              <a:t>Daten: </a:t>
            </a:r>
            <a:r>
              <a:rPr lang="de-DE" sz="1600" b="1" smtClean="0">
                <a:latin typeface="Arial" panose="020B0604020202020204" pitchFamily="34" charset="0"/>
                <a:cs typeface="Arial" panose="020B0604020202020204" pitchFamily="34" charset="0"/>
              </a:rPr>
              <a:t>Zeitreihen</a:t>
            </a:r>
            <a:r>
              <a:rPr lang="de-DE" sz="1600">
                <a:latin typeface="Arial" panose="020B0604020202020204" pitchFamily="34" charset="0"/>
                <a:cs typeface="Arial" panose="020B0604020202020204" pitchFamily="34" charset="0"/>
              </a:rPr>
              <a:t> (z. B. LSTM, </a:t>
            </a:r>
            <a:r>
              <a:rPr lang="de-DE" sz="1600" smtClean="0">
                <a:latin typeface="Arial" panose="020B0604020202020204" pitchFamily="34" charset="0"/>
                <a:cs typeface="Arial" panose="020B0604020202020204" pitchFamily="34" charset="0"/>
              </a:rPr>
              <a:t>GRU), </a:t>
            </a:r>
            <a:r>
              <a:rPr lang="de-DE" sz="1600" b="1" smtClean="0">
                <a:latin typeface="Arial" panose="020B0604020202020204" pitchFamily="34" charset="0"/>
                <a:cs typeface="Arial" panose="020B0604020202020204" pitchFamily="34" charset="0"/>
              </a:rPr>
              <a:t>Bilder</a:t>
            </a:r>
            <a:r>
              <a:rPr lang="de-DE" sz="1600">
                <a:latin typeface="Arial" panose="020B0604020202020204" pitchFamily="34" charset="0"/>
                <a:cs typeface="Arial" panose="020B0604020202020204" pitchFamily="34" charset="0"/>
              </a:rPr>
              <a:t> (</a:t>
            </a:r>
            <a:r>
              <a:rPr lang="de-DE" sz="1600" smtClean="0">
                <a:latin typeface="Arial" panose="020B0604020202020204" pitchFamily="34" charset="0"/>
                <a:cs typeface="Arial" panose="020B0604020202020204" pitchFamily="34" charset="0"/>
              </a:rPr>
              <a:t>CNN), </a:t>
            </a:r>
            <a:r>
              <a:rPr lang="de-DE" sz="1600" b="1" smtClean="0">
                <a:latin typeface="Arial" panose="020B0604020202020204" pitchFamily="34" charset="0"/>
                <a:cs typeface="Arial" panose="020B0604020202020204" pitchFamily="34" charset="0"/>
              </a:rPr>
              <a:t>Text</a:t>
            </a:r>
            <a:r>
              <a:rPr lang="de-DE" sz="1600">
                <a:latin typeface="Arial" panose="020B0604020202020204" pitchFamily="34" charset="0"/>
                <a:cs typeface="Arial" panose="020B0604020202020204" pitchFamily="34" charset="0"/>
              </a:rPr>
              <a:t> (</a:t>
            </a:r>
            <a:r>
              <a:rPr lang="de-DE" sz="1600" smtClean="0">
                <a:latin typeface="Arial" panose="020B0604020202020204" pitchFamily="34" charset="0"/>
                <a:cs typeface="Arial" panose="020B0604020202020204" pitchFamily="34" charset="0"/>
              </a:rPr>
              <a:t>Transformer), </a:t>
            </a:r>
            <a:r>
              <a:rPr lang="de-DE" sz="1600" b="1" smtClean="0">
                <a:latin typeface="Arial" panose="020B0604020202020204" pitchFamily="34" charset="0"/>
                <a:cs typeface="Arial" panose="020B0604020202020204" pitchFamily="34" charset="0"/>
              </a:rPr>
              <a:t>Tabellarische </a:t>
            </a:r>
            <a:r>
              <a:rPr lang="de-DE" sz="1600" b="1">
                <a:latin typeface="Arial" panose="020B0604020202020204" pitchFamily="34" charset="0"/>
                <a:cs typeface="Arial" panose="020B0604020202020204" pitchFamily="34" charset="0"/>
              </a:rPr>
              <a:t>Daten</a:t>
            </a:r>
            <a:r>
              <a:rPr lang="de-DE" sz="1600">
                <a:latin typeface="Arial" panose="020B0604020202020204" pitchFamily="34" charset="0"/>
                <a:cs typeface="Arial" panose="020B0604020202020204" pitchFamily="34" charset="0"/>
              </a:rPr>
              <a:t> (</a:t>
            </a:r>
            <a:r>
              <a:rPr lang="de-DE" sz="1600" smtClean="0">
                <a:latin typeface="Arial" panose="020B0604020202020204" pitchFamily="34" charset="0"/>
                <a:cs typeface="Arial" panose="020B0604020202020204" pitchFamily="34" charset="0"/>
              </a:rPr>
              <a:t>MLP)</a:t>
            </a:r>
            <a:endParaRPr lang="de-DE" sz="1600">
              <a:latin typeface="Arial" panose="020B0604020202020204" pitchFamily="34" charset="0"/>
              <a:cs typeface="Arial" panose="020B0604020202020204" pitchFamily="34" charset="0"/>
            </a:endParaRPr>
          </a:p>
          <a:p>
            <a:r>
              <a:rPr lang="de-DE" b="1"/>
              <a:t>6. Kombination mit Unsicherheitsmaßen</a:t>
            </a:r>
          </a:p>
          <a:p>
            <a:r>
              <a:rPr lang="de-DE"/>
              <a:t>Mit Techniken wie </a:t>
            </a:r>
            <a:r>
              <a:rPr lang="de-DE" b="1"/>
              <a:t>Bayesian Neural Networks</a:t>
            </a:r>
            <a:r>
              <a:rPr lang="de-DE"/>
              <a:t> oder </a:t>
            </a:r>
            <a:r>
              <a:rPr lang="de-DE" b="1"/>
              <a:t>Monte Carlo Dropout</a:t>
            </a:r>
            <a:r>
              <a:rPr lang="de-DE"/>
              <a:t> kann man auch </a:t>
            </a:r>
            <a:r>
              <a:rPr lang="de-DE" b="1"/>
              <a:t>Unsicherheiten quantifizieren</a:t>
            </a:r>
            <a:r>
              <a:rPr lang="de-DE"/>
              <a:t>, was bei der Outlier-Erkennung besonders nützlich ist.</a:t>
            </a:r>
          </a:p>
          <a:p>
            <a:endParaRPr lang="de-DE"/>
          </a:p>
        </p:txBody>
      </p:sp>
      <p:sp>
        <p:nvSpPr>
          <p:cNvPr id="3" name="Textplatzhalter 2"/>
          <p:cNvSpPr>
            <a:spLocks noGrp="1"/>
          </p:cNvSpPr>
          <p:nvPr>
            <p:ph type="body" sz="quarter" idx="10"/>
          </p:nvPr>
        </p:nvSpPr>
        <p:spPr/>
        <p:txBody>
          <a:bodyPr/>
          <a:lstStyle/>
          <a:p>
            <a:r>
              <a:rPr lang="de-DE" b="1"/>
              <a:t>Vorteile neuronaler Netze bei Outlier- und Drift-Erkennung</a:t>
            </a:r>
          </a:p>
          <a:p>
            <a:endParaRPr lang="de-DE"/>
          </a:p>
        </p:txBody>
      </p:sp>
    </p:spTree>
    <p:extLst>
      <p:ext uri="{BB962C8B-B14F-4D97-AF65-F5344CB8AC3E}">
        <p14:creationId xmlns:p14="http://schemas.microsoft.com/office/powerpoint/2010/main" val="13647475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0D837B8-081E-CDB0-4F8E-10D579200F5F}"/>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xmlns="" id="{8D81A2F2-DF83-84DA-453F-F7D063FB509D}"/>
              </a:ext>
            </a:extLst>
          </p:cNvPr>
          <p:cNvSpPr>
            <a:spLocks noGrp="1"/>
          </p:cNvSpPr>
          <p:nvPr>
            <p:ph type="body" sz="quarter" idx="10"/>
          </p:nvPr>
        </p:nvSpPr>
        <p:spPr/>
        <p:txBody>
          <a:bodyPr/>
          <a:lstStyle/>
          <a:p>
            <a:r>
              <a:rPr lang="de-DE"/>
              <a:t>Was kann schief gehen?</a:t>
            </a:r>
            <a:endParaRPr lang="de-DE" dirty="0"/>
          </a:p>
          <a:p>
            <a:endParaRPr lang="de-DE" dirty="0"/>
          </a:p>
        </p:txBody>
      </p:sp>
      <p:sp>
        <p:nvSpPr>
          <p:cNvPr id="3" name="Textplatzhalter 2">
            <a:extLst>
              <a:ext uri="{FF2B5EF4-FFF2-40B4-BE49-F238E27FC236}">
                <a16:creationId xmlns:a16="http://schemas.microsoft.com/office/drawing/2014/main" xmlns="" id="{E4852D20-6014-966D-DE17-5AF149CCB622}"/>
              </a:ext>
            </a:extLst>
          </p:cNvPr>
          <p:cNvSpPr>
            <a:spLocks noGrp="1"/>
          </p:cNvSpPr>
          <p:nvPr>
            <p:ph type="body" sz="quarter" idx="11"/>
          </p:nvPr>
        </p:nvSpPr>
        <p:spPr/>
        <p:txBody>
          <a:bodyPr/>
          <a:lstStyle/>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Anzahl erkannter anomalien gleich für verschiedene Verfahren</a:t>
            </a:r>
          </a:p>
          <a:p>
            <a:pPr marL="861822" lvl="1" indent="-285750">
              <a:buFont typeface="Arial" panose="020B0604020202020204" pitchFamily="34" charset="0"/>
              <a:buChar char="•"/>
            </a:pPr>
            <a:r>
              <a:rPr lang="de-DE"/>
              <a:t>Gleiche Schwellen für contamination bedeutet gleiche Anzahl Ausreißer auf gleicher Anzahl Daten</a:t>
            </a:r>
          </a:p>
          <a:p>
            <a:pPr marL="861822" lvl="1" indent="-285750">
              <a:buFont typeface="Arial" panose="020B0604020202020204" pitchFamily="34" charset="0"/>
              <a:buChar char="•"/>
            </a:pPr>
            <a:r>
              <a:rPr lang="de-DE"/>
              <a:t>Gleich Dateneigenschaften gleich interpretiert, algorithmische Ähnlichkeit (k-NN, LOF)</a:t>
            </a:r>
          </a:p>
          <a:p>
            <a:pPr marL="861822" lvl="1" indent="-285750">
              <a:buFont typeface="Arial" panose="020B0604020202020204" pitchFamily="34" charset="0"/>
              <a:buChar char="•"/>
            </a:pPr>
            <a:r>
              <a:rPr lang="de-DE"/>
              <a:t>Normierung führt zu mehr Datenähnlichkeit</a:t>
            </a:r>
          </a:p>
          <a:p>
            <a:pPr marL="861822" lvl="1" indent="-285750">
              <a:buFont typeface="Arial" panose="020B0604020202020204" pitchFamily="34" charset="0"/>
              <a:buChar char="•"/>
            </a:pPr>
            <a:r>
              <a:rPr lang="de-DE"/>
              <a:t>Gleicher random seed</a:t>
            </a:r>
          </a:p>
          <a:p>
            <a:pPr marL="285750" indent="-285750">
              <a:buFont typeface="Arial" panose="020B0604020202020204" pitchFamily="34" charset="0"/>
              <a:buChar char="•"/>
            </a:pPr>
            <a:r>
              <a:rPr lang="de-DE"/>
              <a:t>Zu stark korrelierte Features</a:t>
            </a:r>
          </a:p>
          <a:p>
            <a:pPr marL="285750" indent="-285750">
              <a:buFont typeface="Arial" panose="020B0604020202020204" pitchFamily="34" charset="0"/>
              <a:buChar char="•"/>
            </a:pPr>
            <a:r>
              <a:rPr lang="de-DE"/>
              <a:t>Dominantes, stark schwankendes Hauptmerkmal</a:t>
            </a:r>
          </a:p>
          <a:p>
            <a:pPr marL="285750" indent="-285750">
              <a:buFont typeface="Arial" panose="020B0604020202020204" pitchFamily="34" charset="0"/>
              <a:buChar char="•"/>
            </a:pPr>
            <a:r>
              <a:rPr lang="de-DE"/>
              <a:t>Falsche Datenvorverarbeitung, wie fehlende Normierung</a:t>
            </a:r>
          </a:p>
          <a:p>
            <a:pPr marL="285750" indent="-285750">
              <a:buFont typeface="Arial" panose="020B0604020202020204" pitchFamily="34" charset="0"/>
              <a:buChar char="•"/>
            </a:pPr>
            <a:r>
              <a:rPr lang="de-DE"/>
              <a:t>Zu konservative default Modellparameter, wie contamination 10%</a:t>
            </a:r>
            <a:endParaRPr lang="de-DE" dirty="0"/>
          </a:p>
        </p:txBody>
      </p:sp>
    </p:spTree>
    <p:extLst>
      <p:ext uri="{BB962C8B-B14F-4D97-AF65-F5344CB8AC3E}">
        <p14:creationId xmlns:p14="http://schemas.microsoft.com/office/powerpoint/2010/main" val="25724276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b="1" dirty="0"/>
              <a:t>Erosion</a:t>
            </a:r>
            <a:r>
              <a:rPr lang="de-DE" dirty="0"/>
              <a:t> von Evidenzen</a:t>
            </a:r>
          </a:p>
        </p:txBody>
      </p:sp>
      <p:sp>
        <p:nvSpPr>
          <p:cNvPr id="3" name="Textplatzhalter 2"/>
          <p:cNvSpPr>
            <a:spLocks noGrp="1"/>
          </p:cNvSpPr>
          <p:nvPr>
            <p:ph type="body" sz="quarter" idx="11"/>
          </p:nvPr>
        </p:nvSpPr>
        <p:spPr/>
        <p:txBody>
          <a:bodyPr/>
          <a:lstStyle/>
          <a:p>
            <a:r>
              <a:rPr lang="de-DE" dirty="0"/>
              <a:t>Prämissen und Datenqualität ändern sich im Laufe der Zeit.</a:t>
            </a:r>
          </a:p>
          <a:p>
            <a:endParaRPr lang="de-DE" dirty="0"/>
          </a:p>
          <a:p>
            <a:endParaRPr lang="de-DE" dirty="0"/>
          </a:p>
          <a:p>
            <a:r>
              <a:rPr lang="de-DE" dirty="0"/>
              <a:t>Keine Erosion basiert auf stabilen Prämissen und </a:t>
            </a:r>
          </a:p>
          <a:p>
            <a:r>
              <a:rPr lang="de-DE" dirty="0"/>
              <a:t>gleichbleibender Datenqualität.</a:t>
            </a:r>
          </a:p>
          <a:p>
            <a:endParaRPr lang="de-DE" dirty="0"/>
          </a:p>
          <a:p>
            <a:r>
              <a:rPr lang="de-DE" dirty="0"/>
              <a:t>Weichen Prämissen zunehmend von der Realität </a:t>
            </a:r>
          </a:p>
          <a:p>
            <a:r>
              <a:rPr lang="de-DE" dirty="0"/>
              <a:t>kommt zu einer stetigen Erosion.</a:t>
            </a:r>
          </a:p>
          <a:p>
            <a:endParaRPr lang="de-DE" dirty="0"/>
          </a:p>
          <a:p>
            <a:r>
              <a:rPr lang="de-DE" dirty="0"/>
              <a:t>Vollständige Erosion entsteht wenn zu einem Stichtag,</a:t>
            </a:r>
          </a:p>
          <a:p>
            <a:r>
              <a:rPr lang="de-DE" dirty="0"/>
              <a:t>zum Beispiel durch gesetzliche Regulierung,  ein </a:t>
            </a:r>
          </a:p>
          <a:p>
            <a:r>
              <a:rPr lang="de-DE" dirty="0"/>
              <a:t>Paradigmenwechsel vorliegt oder Prämissen wegfallen</a:t>
            </a:r>
          </a:p>
          <a:p>
            <a:r>
              <a:rPr lang="de-DE" dirty="0"/>
              <a:t>Beziehungsweise erheblich </a:t>
            </a:r>
            <a:r>
              <a:rPr lang="de-DE"/>
              <a:t>eingeschränkt werden.</a:t>
            </a:r>
            <a:endParaRPr lang="de-DE"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2925" y="1367879"/>
            <a:ext cx="591185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3953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xmlns="" id="{01AB3B79-3779-DDFB-6F81-15A4783D2329}"/>
              </a:ext>
            </a:extLst>
          </p:cNvPr>
          <p:cNvSpPr>
            <a:spLocks noGrp="1"/>
          </p:cNvSpPr>
          <p:nvPr>
            <p:ph type="subTitle" idx="1"/>
          </p:nvPr>
        </p:nvSpPr>
        <p:spPr/>
        <p:txBody>
          <a:bodyPr/>
          <a:lstStyle/>
          <a:p>
            <a:pPr marL="342900" indent="-342900">
              <a:buAutoNum type="arabicPeriod"/>
            </a:pPr>
            <a:r>
              <a:rPr lang="de-DE"/>
              <a:t>Statistische Tests: Vergleich von Verteilungen</a:t>
            </a:r>
          </a:p>
          <a:p>
            <a:pPr marL="285750" indent="-285750">
              <a:buFont typeface="Arial" panose="020B0604020202020204" pitchFamily="34" charset="0"/>
              <a:buChar char="•"/>
            </a:pPr>
            <a:r>
              <a:rPr lang="de-DE"/>
              <a:t>Kolmogorov-Smirnov-Test (KS)</a:t>
            </a:r>
          </a:p>
          <a:p>
            <a:pPr marL="285750" indent="-285750">
              <a:buFont typeface="Arial" panose="020B0604020202020204" pitchFamily="34" charset="0"/>
              <a:buChar char="•"/>
            </a:pPr>
            <a:r>
              <a:rPr lang="de-DE"/>
              <a:t>Jensen-Shannon-Divergenz (JSD)</a:t>
            </a:r>
          </a:p>
          <a:p>
            <a:pPr marL="285750" indent="-285750">
              <a:buFont typeface="Arial" panose="020B0604020202020204" pitchFamily="34" charset="0"/>
              <a:buChar char="•"/>
            </a:pPr>
            <a:r>
              <a:rPr lang="de-DE"/>
              <a:t>Kullback-Leibler-Divergenz (KL)</a:t>
            </a:r>
          </a:p>
          <a:p>
            <a:pPr marL="285750" indent="-285750">
              <a:buFont typeface="Arial" panose="020B0604020202020204" pitchFamily="34" charset="0"/>
              <a:buChar char="•"/>
            </a:pPr>
            <a:r>
              <a:rPr lang="de-DE"/>
              <a:t>Population Stability Index (PSI)</a:t>
            </a:r>
          </a:p>
          <a:p>
            <a:pPr marL="285750" indent="-285750">
              <a:buFont typeface="Arial" panose="020B0604020202020204" pitchFamily="34" charset="0"/>
              <a:buChar char="•"/>
            </a:pPr>
            <a:r>
              <a:rPr lang="de-DE"/>
              <a:t>Chi-Quadrat-Test</a:t>
            </a:r>
          </a:p>
          <a:p>
            <a:r>
              <a:rPr lang="de-DE"/>
              <a:t>2. Unüberwachtes Lernen</a:t>
            </a:r>
          </a:p>
          <a:p>
            <a:pPr marL="285750" indent="-285750">
              <a:buFont typeface="Arial" panose="020B0604020202020204" pitchFamily="34" charset="0"/>
              <a:buChar char="•"/>
            </a:pPr>
            <a:r>
              <a:rPr lang="de-DE"/>
              <a:t>Autoencoder-basierte Drift-Erkennung: Rekonstruktionsfehler zeigen Veränderungen in der Datenstruktur.</a:t>
            </a:r>
          </a:p>
          <a:p>
            <a:pPr marL="285750" indent="-285750">
              <a:buFont typeface="Arial" panose="020B0604020202020204" pitchFamily="34" charset="0"/>
              <a:buChar char="•"/>
            </a:pPr>
            <a:r>
              <a:rPr lang="de-DE"/>
              <a:t>Clustering-Vergleiche: z. B. K-Means-Zentren über Zeit vergleichen</a:t>
            </a:r>
          </a:p>
          <a:p>
            <a:r>
              <a:rPr lang="de-DE"/>
              <a:t>3. Modellbasierte Methoden</a:t>
            </a:r>
          </a:p>
          <a:p>
            <a:pPr marL="285750" indent="-285750">
              <a:buFont typeface="Arial" panose="020B0604020202020204" pitchFamily="34" charset="0"/>
              <a:buChar char="•"/>
            </a:pPr>
            <a:r>
              <a:rPr lang="de-DE"/>
              <a:t>Error Distribution Drift: Vergleich der Fehlerverteilungen (z. B. mit KS-Test)</a:t>
            </a:r>
          </a:p>
          <a:p>
            <a:pPr marL="285750" indent="-285750">
              <a:buFont typeface="Arial" panose="020B0604020202020204" pitchFamily="34" charset="0"/>
              <a:buChar char="•"/>
            </a:pPr>
            <a:r>
              <a:rPr lang="de-DE"/>
              <a:t>Shadow Models: Parallel laufende Modelle zur Driftüberwachung.</a:t>
            </a:r>
          </a:p>
          <a:p>
            <a:r>
              <a:rPr lang="de-DE"/>
              <a:t>4. Feature-Monitoring</a:t>
            </a:r>
          </a:p>
          <a:p>
            <a:pPr marL="285750" indent="-285750">
              <a:buFont typeface="Arial" panose="020B0604020202020204" pitchFamily="34" charset="0"/>
              <a:buChar char="•"/>
            </a:pPr>
            <a:r>
              <a:rPr lang="de-DE"/>
              <a:t>Feature-Korrelationen und Verteilungsüberwachung mit Schwellenwerten je nach Feature-Wichtigkeit 2.</a:t>
            </a:r>
          </a:p>
          <a:p>
            <a:r>
              <a:rPr lang="de-DE"/>
              <a:t>5. MLOps-Strategien</a:t>
            </a:r>
          </a:p>
          <a:p>
            <a:pPr marL="285750" indent="-285750">
              <a:buFont typeface="Arial" panose="020B0604020202020204" pitchFamily="34" charset="0"/>
              <a:buChar char="•"/>
            </a:pPr>
            <a:r>
              <a:rPr lang="de-DE"/>
              <a:t>Kontinuierliches Monitoring mit automatisierten Pipelines</a:t>
            </a:r>
          </a:p>
          <a:p>
            <a:pPr marL="285750" indent="-285750">
              <a:buFont typeface="Arial" panose="020B0604020202020204" pitchFamily="34" charset="0"/>
              <a:buChar char="•"/>
            </a:pPr>
            <a:r>
              <a:rPr lang="de-DE"/>
              <a:t>Drift Recovery Time und False Positive Rate als Metriken zur Bewertung der Drift-Erkennung</a:t>
            </a:r>
          </a:p>
        </p:txBody>
      </p:sp>
      <p:sp>
        <p:nvSpPr>
          <p:cNvPr id="3" name="Textplatzhalter 2">
            <a:extLst>
              <a:ext uri="{FF2B5EF4-FFF2-40B4-BE49-F238E27FC236}">
                <a16:creationId xmlns:a16="http://schemas.microsoft.com/office/drawing/2014/main" xmlns="" id="{0D169BA8-ADE9-1C29-4C04-19AFF3D12182}"/>
              </a:ext>
            </a:extLst>
          </p:cNvPr>
          <p:cNvSpPr>
            <a:spLocks noGrp="1"/>
          </p:cNvSpPr>
          <p:nvPr>
            <p:ph type="body" sz="quarter" idx="10"/>
          </p:nvPr>
        </p:nvSpPr>
        <p:spPr/>
        <p:txBody>
          <a:bodyPr/>
          <a:lstStyle/>
          <a:p>
            <a:r>
              <a:rPr lang="de-DE"/>
              <a:t>Drift Detection Methoden </a:t>
            </a:r>
          </a:p>
        </p:txBody>
      </p:sp>
    </p:spTree>
    <p:extLst>
      <p:ext uri="{BB962C8B-B14F-4D97-AF65-F5344CB8AC3E}">
        <p14:creationId xmlns:p14="http://schemas.microsoft.com/office/powerpoint/2010/main" val="451387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dirty="0" err="1"/>
              <a:t>Violin</a:t>
            </a:r>
            <a:r>
              <a:rPr lang="de-DE" dirty="0"/>
              <a:t> Plot</a:t>
            </a:r>
          </a:p>
        </p:txBody>
      </p:sp>
      <p:sp>
        <p:nvSpPr>
          <p:cNvPr id="5" name="Textplatzhalter 4"/>
          <p:cNvSpPr>
            <a:spLocks noGrp="1"/>
          </p:cNvSpPr>
          <p:nvPr>
            <p:ph type="body" sz="quarter" idx="11"/>
          </p:nvPr>
        </p:nvSpPr>
        <p:spPr>
          <a:xfrm>
            <a:off x="360363" y="792163"/>
            <a:ext cx="4392562" cy="5328244"/>
          </a:xfrm>
        </p:spPr>
        <p:txBody>
          <a:bodyPr/>
          <a:lstStyle/>
          <a:p>
            <a:r>
              <a:rPr lang="de-DE"/>
              <a:t>Die </a:t>
            </a:r>
            <a:r>
              <a:rPr lang="de-DE" dirty="0"/>
              <a:t>Breite des </a:t>
            </a:r>
            <a:r>
              <a:rPr lang="de-DE" dirty="0" err="1"/>
              <a:t>Violinkörpers</a:t>
            </a:r>
            <a:r>
              <a:rPr lang="de-DE" dirty="0"/>
              <a:t> entspricht der Häufigkeit von Werten.</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043" y="1151855"/>
            <a:ext cx="5587678" cy="428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5413" y="791815"/>
            <a:ext cx="1627300" cy="288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981" y="1655911"/>
            <a:ext cx="4550160"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18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xmlns="" id="{16DFF908-82B6-9B3D-00C8-8B05ECF72EDA}"/>
              </a:ext>
            </a:extLst>
          </p:cNvPr>
          <p:cNvSpPr>
            <a:spLocks noGrp="1"/>
          </p:cNvSpPr>
          <p:nvPr>
            <p:ph type="subTitle" idx="1"/>
          </p:nvPr>
        </p:nvSpPr>
        <p:spPr/>
        <p:txBody>
          <a:bodyPr/>
          <a:lstStyle/>
          <a:p>
            <a:r>
              <a:rPr lang="de-DE"/>
              <a:t>Batch vs. Streaming</a:t>
            </a:r>
          </a:p>
          <a:p>
            <a:r>
              <a:rPr lang="de-DE"/>
              <a:t>Data vs. Concept Drift</a:t>
            </a:r>
          </a:p>
          <a:p>
            <a:r>
              <a:rPr lang="de-DE"/>
              <a:t>Distanzbasiert vs. Moving windows vs. Statistischer </a:t>
            </a:r>
            <a:r>
              <a:rPr lang="de-DE" smtClean="0"/>
              <a:t>Hypothesentest</a:t>
            </a:r>
          </a:p>
          <a:p>
            <a:r>
              <a:rPr lang="de-DE" b="1"/>
              <a:t>Parametrisch vs. nicht-parametrisch</a:t>
            </a:r>
            <a:r>
              <a:rPr lang="de-DE"/>
              <a:t>: Parametrische Methoden nehmen eine bestimmte Verteilung an, während nicht-parametrische Methoden keine solchen Annahmen treffen.</a:t>
            </a:r>
          </a:p>
          <a:p>
            <a:r>
              <a:rPr lang="de-DE" b="1"/>
              <a:t>Online vs. Offline</a:t>
            </a:r>
            <a:r>
              <a:rPr lang="de-DE"/>
              <a:t>: Online-Algorithmen verarbeiten Datenströme in Echtzeit, während Offline-Algorithmen auf einem festen Datensatz arbeiten.</a:t>
            </a:r>
          </a:p>
          <a:p>
            <a:r>
              <a:rPr lang="de-DE" b="1"/>
              <a:t>Speicher und Fensterung</a:t>
            </a:r>
            <a:r>
              <a:rPr lang="de-DE"/>
              <a:t>: Gleitende Fenster können verwendet werden, um nur die neuesten Daten zu berücksichtigen.</a:t>
            </a:r>
          </a:p>
          <a:p>
            <a:r>
              <a:rPr lang="de-DE" b="1"/>
              <a:t>Feste vs. adaptive Fenstergröße</a:t>
            </a:r>
            <a:r>
              <a:rPr lang="de-DE"/>
              <a:t>: Die Fenstergröße kann fest oder anpassbar sein, um sich ändernde Datenmuster besser zu erfassen.</a:t>
            </a:r>
          </a:p>
          <a:p>
            <a:endParaRPr lang="de-DE"/>
          </a:p>
        </p:txBody>
      </p:sp>
      <p:sp>
        <p:nvSpPr>
          <p:cNvPr id="3" name="Textplatzhalter 2">
            <a:extLst>
              <a:ext uri="{FF2B5EF4-FFF2-40B4-BE49-F238E27FC236}">
                <a16:creationId xmlns:a16="http://schemas.microsoft.com/office/drawing/2014/main" xmlns="" id="{6A26C79D-5E38-299E-6181-E1128448531D}"/>
              </a:ext>
            </a:extLst>
          </p:cNvPr>
          <p:cNvSpPr>
            <a:spLocks noGrp="1"/>
          </p:cNvSpPr>
          <p:nvPr>
            <p:ph type="body" sz="quarter" idx="10"/>
          </p:nvPr>
        </p:nvSpPr>
        <p:spPr/>
        <p:txBody>
          <a:bodyPr/>
          <a:lstStyle/>
          <a:p>
            <a:r>
              <a:rPr lang="de-DE"/>
              <a:t>Drift Detection</a:t>
            </a:r>
          </a:p>
        </p:txBody>
      </p:sp>
    </p:spTree>
    <p:extLst>
      <p:ext uri="{BB962C8B-B14F-4D97-AF65-F5344CB8AC3E}">
        <p14:creationId xmlns:p14="http://schemas.microsoft.com/office/powerpoint/2010/main" val="1714364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extplatzhalter 2"/>
          <p:cNvSpPr>
            <a:spLocks noGrp="1"/>
          </p:cNvSpPr>
          <p:nvPr>
            <p:ph type="body" sz="quarter" idx="10"/>
          </p:nvPr>
        </p:nvSpPr>
        <p:spPr/>
        <p:txBody>
          <a:bodyPr/>
          <a:lstStyle/>
          <a:p>
            <a:r>
              <a:rPr lang="de-DE" smtClean="0"/>
              <a:t>Drift-Erkennung mit Inferenzestatistik</a:t>
            </a:r>
            <a:endParaRPr lang="de-DE"/>
          </a:p>
          <a:p>
            <a:endParaRPr lang="de-DE"/>
          </a:p>
        </p:txBody>
      </p:sp>
    </p:spTree>
    <p:extLst>
      <p:ext uri="{BB962C8B-B14F-4D97-AF65-F5344CB8AC3E}">
        <p14:creationId xmlns:p14="http://schemas.microsoft.com/office/powerpoint/2010/main" val="22329031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a:t>Sequentielle Drift-Erkennung identifiziert Veränderungen in </a:t>
            </a:r>
            <a:r>
              <a:rPr lang="de-DE" smtClean="0"/>
              <a:t>geordneten Sequenzen über </a:t>
            </a:r>
            <a:r>
              <a:rPr lang="de-DE"/>
              <a:t>die Zeit. </a:t>
            </a:r>
            <a:endParaRPr lang="de-DE" smtClean="0"/>
          </a:p>
          <a:p>
            <a:r>
              <a:rPr lang="de-DE" smtClean="0"/>
              <a:t>Überwachte (mit) vs</a:t>
            </a:r>
            <a:r>
              <a:rPr lang="de-DE"/>
              <a:t>. unüberwachte </a:t>
            </a:r>
            <a:r>
              <a:rPr lang="de-DE" smtClean="0"/>
              <a:t>(ohne Label) Detektoren</a:t>
            </a:r>
          </a:p>
          <a:p>
            <a:r>
              <a:rPr lang="de-DE" b="1" smtClean="0"/>
              <a:t>Univariate </a:t>
            </a:r>
            <a:r>
              <a:rPr lang="de-DE" b="1"/>
              <a:t>sequentielle Drift-Erkennung</a:t>
            </a:r>
          </a:p>
          <a:p>
            <a:r>
              <a:rPr lang="de-DE" b="1"/>
              <a:t>Binäre Daten</a:t>
            </a:r>
          </a:p>
          <a:p>
            <a:r>
              <a:rPr lang="de-DE"/>
              <a:t>DDM (Drift Detection Method): Überwacht Fehlerraten mit Warn- und Erkennungsschwellen.</a:t>
            </a:r>
          </a:p>
          <a:p>
            <a:r>
              <a:rPr lang="de-DE"/>
              <a:t>EDDM (Early Drift Detection Method): Erkennt Veränderungen in der durchschnittlichen Zeit zwischen Fehlern.</a:t>
            </a:r>
          </a:p>
          <a:p>
            <a:r>
              <a:rPr lang="de-DE"/>
              <a:t>ADWIN (Adaptive Windowing): Passt die Fenstergröße dynamisch an, um Drifts zu erkennen.</a:t>
            </a:r>
          </a:p>
          <a:p>
            <a:r>
              <a:rPr lang="de-DE" b="1"/>
              <a:t>Kontinuierliche Daten</a:t>
            </a:r>
          </a:p>
          <a:p>
            <a:r>
              <a:rPr lang="de-DE"/>
              <a:t>Page-Hinkley (PH): Erkennt Veränderungen im Mittelwert.</a:t>
            </a:r>
          </a:p>
          <a:p>
            <a:r>
              <a:rPr lang="de-DE"/>
              <a:t>HDDM (Hoeffding Drift Detection Method): </a:t>
            </a:r>
            <a:r>
              <a:rPr lang="de-DE" smtClean="0"/>
              <a:t>mit Hoeffding-Ungleichung </a:t>
            </a:r>
            <a:r>
              <a:rPr lang="de-DE"/>
              <a:t>zur Erkennung von Mittelwertveränderungen.</a:t>
            </a:r>
          </a:p>
          <a:p>
            <a:r>
              <a:rPr lang="de-DE"/>
              <a:t>KSWIN (Kolmogorov-Smirnov Windowing): </a:t>
            </a:r>
            <a:r>
              <a:rPr lang="de-DE" smtClean="0"/>
              <a:t>KS-Test </a:t>
            </a:r>
            <a:r>
              <a:rPr lang="de-DE"/>
              <a:t>zur Erkennung von Verteilungsänderungen.</a:t>
            </a:r>
          </a:p>
          <a:p>
            <a:r>
              <a:rPr lang="de-DE"/>
              <a:t>Changefinder: Nutzt autoregressive Modelle zur Drift-Erkennung.</a:t>
            </a:r>
          </a:p>
          <a:p>
            <a:r>
              <a:rPr lang="de-DE" b="1"/>
              <a:t>Multivariate sequentielle Drift-Erkennung</a:t>
            </a:r>
          </a:p>
          <a:p>
            <a:r>
              <a:rPr lang="de-DE"/>
              <a:t>Multivariate Methoden erkennen Veränderungen in mehreren Dimensionen gleichzeitig. Beispiele sind:</a:t>
            </a:r>
          </a:p>
          <a:p>
            <a:r>
              <a:rPr lang="de-DE" b="1"/>
              <a:t>ECP (Energy Change Point)</a:t>
            </a:r>
            <a:r>
              <a:rPr lang="de-DE"/>
              <a:t>: Erkennt Veränderungen in der Verteilung von multivariaten Daten.</a:t>
            </a:r>
          </a:p>
          <a:p>
            <a:r>
              <a:rPr lang="de-DE" b="1"/>
              <a:t>Ruptures</a:t>
            </a:r>
            <a:r>
              <a:rPr lang="de-DE"/>
              <a:t>: Bibliothek mit verschiedenen Methoden zur Erkennung von Veränderungen in multivariaten Daten.</a:t>
            </a:r>
          </a:p>
          <a:p>
            <a:endParaRPr lang="de-DE"/>
          </a:p>
        </p:txBody>
      </p:sp>
      <p:sp>
        <p:nvSpPr>
          <p:cNvPr id="3" name="Textplatzhalter 2"/>
          <p:cNvSpPr>
            <a:spLocks noGrp="1"/>
          </p:cNvSpPr>
          <p:nvPr>
            <p:ph type="body" sz="quarter" idx="10"/>
          </p:nvPr>
        </p:nvSpPr>
        <p:spPr/>
        <p:txBody>
          <a:bodyPr/>
          <a:lstStyle/>
          <a:p>
            <a:r>
              <a:rPr lang="de-DE"/>
              <a:t>Sequentielle Drift-Erkennung</a:t>
            </a:r>
          </a:p>
        </p:txBody>
      </p:sp>
    </p:spTree>
    <p:extLst>
      <p:ext uri="{BB962C8B-B14F-4D97-AF65-F5344CB8AC3E}">
        <p14:creationId xmlns:p14="http://schemas.microsoft.com/office/powerpoint/2010/main" val="42426303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288429" y="791815"/>
            <a:ext cx="5472609" cy="5256584"/>
          </a:xfrm>
        </p:spPr>
        <p:txBody>
          <a:bodyPr/>
          <a:lstStyle/>
          <a:p>
            <a:r>
              <a:rPr lang="de-DE" b="1"/>
              <a:t>Zuverlässigkeit</a:t>
            </a:r>
            <a:r>
              <a:rPr lang="de-DE"/>
              <a:t>: Verhindert unnötige Alarme und sichert die Glaubwürdigkeit des Systems</a:t>
            </a:r>
            <a:r>
              <a:rPr lang="de-DE" smtClean="0"/>
              <a:t>.</a:t>
            </a:r>
          </a:p>
          <a:p>
            <a:endParaRPr lang="de-DE"/>
          </a:p>
          <a:p>
            <a:r>
              <a:rPr lang="de-DE" b="1"/>
              <a:t>Kostenreduktion</a:t>
            </a:r>
            <a:r>
              <a:rPr lang="de-DE"/>
              <a:t>: Minimiert Ressourcenverschwendung durch unnötige Anpassungen oder Überprüfungen</a:t>
            </a:r>
            <a:r>
              <a:rPr lang="de-DE" smtClean="0"/>
              <a:t>.</a:t>
            </a:r>
          </a:p>
          <a:p>
            <a:endParaRPr lang="de-DE"/>
          </a:p>
          <a:p>
            <a:r>
              <a:rPr lang="de-DE" b="1"/>
              <a:t>Systemstabilität</a:t>
            </a:r>
            <a:r>
              <a:rPr lang="de-DE"/>
              <a:t>: Vermeidet häufige, unnötige Änderungen, die die Systemleistung beeinträchtigen können</a:t>
            </a:r>
            <a:r>
              <a:rPr lang="de-DE" smtClean="0"/>
              <a:t>.</a:t>
            </a:r>
          </a:p>
          <a:p>
            <a:endParaRPr lang="de-DE"/>
          </a:p>
          <a:p>
            <a:r>
              <a:rPr lang="de-DE" b="1"/>
              <a:t>Benutzervertrauen</a:t>
            </a:r>
            <a:r>
              <a:rPr lang="de-DE"/>
              <a:t>: Erhöht die Akzeptanz und das Vertrauen in das Erkennungssystem</a:t>
            </a:r>
            <a:r>
              <a:rPr lang="de-DE" smtClean="0"/>
              <a:t>.</a:t>
            </a:r>
          </a:p>
          <a:p>
            <a:endParaRPr lang="de-DE"/>
          </a:p>
          <a:p>
            <a:r>
              <a:rPr lang="de-DE" b="1"/>
              <a:t>Datenqualität</a:t>
            </a:r>
            <a:r>
              <a:rPr lang="de-DE"/>
              <a:t>: Sicherstellung, dass Entscheidungen auf korrekten Annahmen über die Datenqualität basieren</a:t>
            </a:r>
            <a:r>
              <a:rPr lang="de-DE" smtClean="0"/>
              <a:t>.</a:t>
            </a:r>
          </a:p>
          <a:p>
            <a:endParaRPr lang="de-DE"/>
          </a:p>
          <a:p>
            <a:r>
              <a:rPr lang="de-DE" b="1"/>
              <a:t>Modellleistung</a:t>
            </a:r>
            <a:r>
              <a:rPr lang="de-DE"/>
              <a:t>: Verhindert unnötige Anpassungen in maschinellen Lernmodellen, die deren Effizienz beeinträchtigen können.</a:t>
            </a:r>
          </a:p>
          <a:p>
            <a:endParaRPr lang="de-DE"/>
          </a:p>
        </p:txBody>
      </p:sp>
      <p:sp>
        <p:nvSpPr>
          <p:cNvPr id="3" name="Textplatzhalter 2"/>
          <p:cNvSpPr>
            <a:spLocks noGrp="1"/>
          </p:cNvSpPr>
          <p:nvPr>
            <p:ph type="body" sz="quarter" idx="10"/>
          </p:nvPr>
        </p:nvSpPr>
        <p:spPr/>
        <p:txBody>
          <a:bodyPr/>
          <a:lstStyle/>
          <a:p>
            <a:r>
              <a:rPr lang="de-DE"/>
              <a:t>Bedeutung </a:t>
            </a:r>
            <a:r>
              <a:rPr lang="de-DE" smtClean="0"/>
              <a:t>der False-Positive-Rate bei </a:t>
            </a:r>
            <a:r>
              <a:rPr lang="de-DE"/>
              <a:t>Drift-Erkennung</a:t>
            </a:r>
          </a:p>
        </p:txBody>
      </p:sp>
      <p:sp>
        <p:nvSpPr>
          <p:cNvPr id="4" name="Textfeld 3"/>
          <p:cNvSpPr txBox="1"/>
          <p:nvPr/>
        </p:nvSpPr>
        <p:spPr>
          <a:xfrm>
            <a:off x="5905053" y="719807"/>
            <a:ext cx="5328592" cy="5262979"/>
          </a:xfrm>
          <a:prstGeom prst="rect">
            <a:avLst/>
          </a:prstGeom>
          <a:noFill/>
        </p:spPr>
        <p:txBody>
          <a:bodyPr wrap="square" rtlCol="0">
            <a:spAutoFit/>
          </a:bodyPr>
          <a:lstStyle/>
          <a:p>
            <a:r>
              <a:rPr lang="de-DE" sz="1600" b="1">
                <a:latin typeface="Arial" panose="020B0604020202020204" pitchFamily="34" charset="0"/>
                <a:cs typeface="Arial" panose="020B0604020202020204" pitchFamily="34" charset="0"/>
              </a:rPr>
              <a:t>Anpassung von Schwellenwerten</a:t>
            </a:r>
            <a:r>
              <a:rPr lang="de-DE" sz="1600">
                <a:latin typeface="Arial" panose="020B0604020202020204" pitchFamily="34" charset="0"/>
                <a:cs typeface="Arial" panose="020B0604020202020204" pitchFamily="34" charset="0"/>
              </a:rPr>
              <a:t>: </a:t>
            </a:r>
            <a:r>
              <a:rPr lang="de-DE" sz="1600" smtClean="0">
                <a:latin typeface="Arial" panose="020B0604020202020204" pitchFamily="34" charset="0"/>
                <a:cs typeface="Arial" panose="020B0604020202020204" pitchFamily="34" charset="0"/>
              </a:rPr>
              <a:t>Höhere </a:t>
            </a:r>
            <a:r>
              <a:rPr lang="de-DE" sz="1600">
                <a:latin typeface="Arial" panose="020B0604020202020204" pitchFamily="34" charset="0"/>
                <a:cs typeface="Arial" panose="020B0604020202020204" pitchFamily="34" charset="0"/>
              </a:rPr>
              <a:t>Schwellenwerte führen in der Regel zu weniger False Positives, können aber auch die Wahrscheinlichkeit erhöhen, echte Drifts zu übersehen (False Negatives).</a:t>
            </a:r>
          </a:p>
          <a:p>
            <a:endParaRPr lang="de-DE" sz="1600">
              <a:latin typeface="Arial" panose="020B0604020202020204" pitchFamily="34" charset="0"/>
              <a:cs typeface="Arial" panose="020B0604020202020204" pitchFamily="34" charset="0"/>
            </a:endParaRPr>
          </a:p>
          <a:p>
            <a:r>
              <a:rPr lang="de-DE" sz="1600" b="1">
                <a:latin typeface="Arial" panose="020B0604020202020204" pitchFamily="34" charset="0"/>
                <a:cs typeface="Arial" panose="020B0604020202020204" pitchFamily="34" charset="0"/>
              </a:rPr>
              <a:t>Statistische Tests und p-Werte</a:t>
            </a:r>
            <a:r>
              <a:rPr lang="de-DE" sz="1600">
                <a:latin typeface="Arial" panose="020B0604020202020204" pitchFamily="34" charset="0"/>
                <a:cs typeface="Arial" panose="020B0604020202020204" pitchFamily="34" charset="0"/>
              </a:rPr>
              <a:t>: </a:t>
            </a:r>
            <a:r>
              <a:rPr lang="de-DE" sz="1600" smtClean="0">
                <a:latin typeface="Arial" panose="020B0604020202020204" pitchFamily="34" charset="0"/>
                <a:cs typeface="Arial" panose="020B0604020202020204" pitchFamily="34" charset="0"/>
              </a:rPr>
              <a:t>ob </a:t>
            </a:r>
            <a:r>
              <a:rPr lang="de-DE" sz="1600">
                <a:latin typeface="Arial" panose="020B0604020202020204" pitchFamily="34" charset="0"/>
                <a:cs typeface="Arial" panose="020B0604020202020204" pitchFamily="34" charset="0"/>
              </a:rPr>
              <a:t>eine erkannte Veränderung statistisch signifikant </a:t>
            </a:r>
            <a:r>
              <a:rPr lang="de-DE" sz="1600" smtClean="0">
                <a:latin typeface="Arial" panose="020B0604020202020204" pitchFamily="34" charset="0"/>
                <a:cs typeface="Arial" panose="020B0604020202020204" pitchFamily="34" charset="0"/>
              </a:rPr>
              <a:t>ist, Signifikanzniveaus </a:t>
            </a:r>
            <a:r>
              <a:rPr lang="de-DE" sz="1600">
                <a:latin typeface="Arial" panose="020B0604020202020204" pitchFamily="34" charset="0"/>
                <a:cs typeface="Arial" panose="020B0604020202020204" pitchFamily="34" charset="0"/>
              </a:rPr>
              <a:t>(z.B. p-Wert</a:t>
            </a:r>
            <a:r>
              <a:rPr lang="de-DE" sz="1600" smtClean="0">
                <a:latin typeface="Arial" panose="020B0604020202020204" pitchFamily="34" charset="0"/>
                <a:cs typeface="Arial" panose="020B0604020202020204" pitchFamily="34" charset="0"/>
              </a:rPr>
              <a:t>)</a:t>
            </a:r>
          </a:p>
          <a:p>
            <a:endParaRPr lang="de-DE" sz="1600">
              <a:latin typeface="Arial" panose="020B0604020202020204" pitchFamily="34" charset="0"/>
              <a:cs typeface="Arial" panose="020B0604020202020204" pitchFamily="34" charset="0"/>
            </a:endParaRPr>
          </a:p>
          <a:p>
            <a:r>
              <a:rPr lang="de-DE" sz="1600" b="1">
                <a:latin typeface="Arial" panose="020B0604020202020204" pitchFamily="34" charset="0"/>
                <a:cs typeface="Arial" panose="020B0604020202020204" pitchFamily="34" charset="0"/>
              </a:rPr>
              <a:t>Anpassung der Fenstergröße</a:t>
            </a:r>
            <a:r>
              <a:rPr lang="de-DE" sz="1600">
                <a:latin typeface="Arial" panose="020B0604020202020204" pitchFamily="34" charset="0"/>
                <a:cs typeface="Arial" panose="020B0604020202020204" pitchFamily="34" charset="0"/>
              </a:rPr>
              <a:t>: </a:t>
            </a:r>
            <a:r>
              <a:rPr lang="de-DE" sz="1600" smtClean="0">
                <a:latin typeface="Arial" panose="020B0604020202020204" pitchFamily="34" charset="0"/>
                <a:cs typeface="Arial" panose="020B0604020202020204" pitchFamily="34" charset="0"/>
              </a:rPr>
              <a:t>Kleinere </a:t>
            </a:r>
            <a:r>
              <a:rPr lang="de-DE" sz="1600">
                <a:latin typeface="Arial" panose="020B0604020202020204" pitchFamily="34" charset="0"/>
                <a:cs typeface="Arial" panose="020B0604020202020204" pitchFamily="34" charset="0"/>
              </a:rPr>
              <a:t>Fenster können schneller auf Veränderungen reagieren, sind aber anfälliger für False Positives.</a:t>
            </a:r>
          </a:p>
          <a:p>
            <a:endParaRPr lang="de-DE" sz="1600">
              <a:latin typeface="Arial" panose="020B0604020202020204" pitchFamily="34" charset="0"/>
              <a:cs typeface="Arial" panose="020B0604020202020204" pitchFamily="34" charset="0"/>
            </a:endParaRPr>
          </a:p>
          <a:p>
            <a:r>
              <a:rPr lang="de-DE" sz="1600" b="1">
                <a:latin typeface="Arial" panose="020B0604020202020204" pitchFamily="34" charset="0"/>
                <a:cs typeface="Arial" panose="020B0604020202020204" pitchFamily="34" charset="0"/>
              </a:rPr>
              <a:t>Sequentielle Analyse und adaptive Methoden</a:t>
            </a:r>
            <a:r>
              <a:rPr lang="de-DE" sz="1600">
                <a:latin typeface="Arial" panose="020B0604020202020204" pitchFamily="34" charset="0"/>
                <a:cs typeface="Arial" panose="020B0604020202020204" pitchFamily="34" charset="0"/>
              </a:rPr>
              <a:t>: </a:t>
            </a:r>
            <a:r>
              <a:rPr lang="de-DE" sz="1600" smtClean="0">
                <a:latin typeface="Arial" panose="020B0604020202020204" pitchFamily="34" charset="0"/>
                <a:cs typeface="Arial" panose="020B0604020202020204" pitchFamily="34" charset="0"/>
              </a:rPr>
              <a:t>Kriterien </a:t>
            </a:r>
            <a:r>
              <a:rPr lang="de-DE" sz="1600">
                <a:latin typeface="Arial" panose="020B0604020202020204" pitchFamily="34" charset="0"/>
                <a:cs typeface="Arial" panose="020B0604020202020204" pitchFamily="34" charset="0"/>
              </a:rPr>
              <a:t>für die Drift-Erkennung dynamisch anpassen.</a:t>
            </a:r>
          </a:p>
          <a:p>
            <a:endParaRPr lang="de-DE" sz="1600">
              <a:latin typeface="Arial" panose="020B0604020202020204" pitchFamily="34" charset="0"/>
              <a:cs typeface="Arial" panose="020B0604020202020204" pitchFamily="34" charset="0"/>
            </a:endParaRPr>
          </a:p>
          <a:p>
            <a:r>
              <a:rPr lang="de-DE" sz="1600" b="1">
                <a:latin typeface="Arial" panose="020B0604020202020204" pitchFamily="34" charset="0"/>
                <a:cs typeface="Arial" panose="020B0604020202020204" pitchFamily="34" charset="0"/>
              </a:rPr>
              <a:t>Bayessche Methoden</a:t>
            </a:r>
            <a:r>
              <a:rPr lang="de-DE" sz="1600">
                <a:latin typeface="Arial" panose="020B0604020202020204" pitchFamily="34" charset="0"/>
                <a:cs typeface="Arial" panose="020B0604020202020204" pitchFamily="34" charset="0"/>
              </a:rPr>
              <a:t>: Diese Methoden verwenden Vorwissen </a:t>
            </a:r>
            <a:r>
              <a:rPr lang="de-DE" sz="1600" smtClean="0">
                <a:latin typeface="Arial" panose="020B0604020202020204" pitchFamily="34" charset="0"/>
                <a:cs typeface="Arial" panose="020B0604020202020204" pitchFamily="34" charset="0"/>
              </a:rPr>
              <a:t>mit Prior- </a:t>
            </a:r>
            <a:r>
              <a:rPr lang="de-DE" sz="1600">
                <a:latin typeface="Arial" panose="020B0604020202020204" pitchFamily="34" charset="0"/>
                <a:cs typeface="Arial" panose="020B0604020202020204" pitchFamily="34" charset="0"/>
              </a:rPr>
              <a:t>und </a:t>
            </a:r>
            <a:r>
              <a:rPr lang="de-DE" sz="1600" smtClean="0">
                <a:latin typeface="Arial" panose="020B0604020202020204" pitchFamily="34" charset="0"/>
                <a:cs typeface="Arial" panose="020B0604020202020204" pitchFamily="34" charset="0"/>
              </a:rPr>
              <a:t>Posterior-Wahrscheinlichkeiten.</a:t>
            </a:r>
            <a:endParaRPr lang="de-DE" sz="1600">
              <a:latin typeface="Arial" panose="020B0604020202020204" pitchFamily="34" charset="0"/>
              <a:cs typeface="Arial" panose="020B0604020202020204" pitchFamily="34" charset="0"/>
            </a:endParaRPr>
          </a:p>
          <a:p>
            <a:endParaRPr lang="de-DE" sz="1600">
              <a:latin typeface="Arial" panose="020B0604020202020204" pitchFamily="34" charset="0"/>
              <a:cs typeface="Arial" panose="020B0604020202020204" pitchFamily="34" charset="0"/>
            </a:endParaRPr>
          </a:p>
          <a:p>
            <a:r>
              <a:rPr lang="de-DE" sz="1600" b="1">
                <a:latin typeface="Arial" panose="020B0604020202020204" pitchFamily="34" charset="0"/>
                <a:cs typeface="Arial" panose="020B0604020202020204" pitchFamily="34" charset="0"/>
              </a:rPr>
              <a:t>Maschinelles Lernen und Validierung</a:t>
            </a:r>
            <a:r>
              <a:rPr lang="de-DE" sz="1600">
                <a:latin typeface="Arial" panose="020B0604020202020204" pitchFamily="34" charset="0"/>
                <a:cs typeface="Arial" panose="020B0604020202020204" pitchFamily="34" charset="0"/>
              </a:rPr>
              <a:t>: </a:t>
            </a:r>
            <a:r>
              <a:rPr lang="de-DE" sz="1600" smtClean="0">
                <a:latin typeface="Arial" panose="020B0604020202020204" pitchFamily="34" charset="0"/>
                <a:cs typeface="Arial" panose="020B0604020202020204" pitchFamily="34" charset="0"/>
              </a:rPr>
              <a:t>Die </a:t>
            </a:r>
            <a:r>
              <a:rPr lang="de-DE" sz="1600">
                <a:latin typeface="Arial" panose="020B0604020202020204" pitchFamily="34" charset="0"/>
                <a:cs typeface="Arial" panose="020B0604020202020204" pitchFamily="34" charset="0"/>
              </a:rPr>
              <a:t>FPR </a:t>
            </a:r>
            <a:r>
              <a:rPr lang="de-DE" sz="1600" smtClean="0">
                <a:latin typeface="Arial" panose="020B0604020202020204" pitchFamily="34" charset="0"/>
                <a:cs typeface="Arial" panose="020B0604020202020204" pitchFamily="34" charset="0"/>
              </a:rPr>
              <a:t>wird kontrolliert durch Validierung </a:t>
            </a:r>
            <a:r>
              <a:rPr lang="de-DE" sz="1600">
                <a:latin typeface="Arial" panose="020B0604020202020204" pitchFamily="34" charset="0"/>
                <a:cs typeface="Arial" panose="020B0604020202020204" pitchFamily="34" charset="0"/>
              </a:rPr>
              <a:t>und </a:t>
            </a:r>
            <a:r>
              <a:rPr lang="de-DE" sz="1600" smtClean="0">
                <a:latin typeface="Arial" panose="020B0604020202020204" pitchFamily="34" charset="0"/>
                <a:cs typeface="Arial" panose="020B0604020202020204" pitchFamily="34" charset="0"/>
              </a:rPr>
              <a:t>Training der Modelle.</a:t>
            </a:r>
            <a:endParaRPr lang="de-DE"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31206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Dimension Vollständigkeit nach vermuteten Ursachen</a:t>
            </a:r>
          </a:p>
        </p:txBody>
      </p:sp>
      <p:sp>
        <p:nvSpPr>
          <p:cNvPr id="5" name="Textplatzhalter 4"/>
          <p:cNvSpPr>
            <a:spLocks noGrp="1"/>
          </p:cNvSpPr>
          <p:nvPr>
            <p:ph type="body" sz="quarter" idx="11"/>
          </p:nvPr>
        </p:nvSpPr>
        <p:spPr>
          <a:xfrm>
            <a:off x="360363" y="792163"/>
            <a:ext cx="5616698" cy="4752180"/>
          </a:xfrm>
        </p:spPr>
        <p:txBody>
          <a:bodyPr/>
          <a:lstStyle/>
          <a:p>
            <a:r>
              <a:rPr lang="en-US"/>
              <a:t>Wenn </a:t>
            </a:r>
          </a:p>
          <a:p>
            <a:pPr marL="285750" indent="-285750">
              <a:buFont typeface="Arial" panose="020B0604020202020204" pitchFamily="34" charset="0"/>
              <a:buChar char="•"/>
            </a:pPr>
            <a:r>
              <a:rPr lang="en-US"/>
              <a:t>MCAR (missing completely at random), </a:t>
            </a:r>
          </a:p>
          <a:p>
            <a:pPr marL="285750" indent="-285750">
              <a:buFont typeface="Arial" panose="020B0604020202020204" pitchFamily="34" charset="0"/>
              <a:buChar char="•"/>
            </a:pPr>
            <a:r>
              <a:rPr lang="en-US"/>
              <a:t>MAR (missing at random).</a:t>
            </a:r>
          </a:p>
          <a:p>
            <a:pPr marL="285750" indent="-285750">
              <a:buFont typeface="Arial" panose="020B0604020202020204" pitchFamily="34" charset="0"/>
              <a:buChar char="•"/>
            </a:pPr>
            <a:r>
              <a:rPr lang="en-US"/>
              <a:t>NMAR (not missing at random) </a:t>
            </a:r>
          </a:p>
          <a:p>
            <a:r>
              <a:rPr lang="en-US"/>
              <a:t>Dann</a:t>
            </a:r>
          </a:p>
          <a:p>
            <a:pPr marL="285750" indent="-285750">
              <a:buFont typeface="Arial" panose="020B0604020202020204" pitchFamily="34" charset="0"/>
              <a:buChar char="•"/>
            </a:pPr>
            <a:r>
              <a:rPr lang="en-US"/>
              <a:t>Haben wir eine ausgebildete Meinung</a:t>
            </a:r>
          </a:p>
          <a:p>
            <a:pPr marL="285750" indent="-285750">
              <a:buFont typeface="Arial" panose="020B0604020202020204" pitchFamily="34" charset="0"/>
              <a:buChar char="•"/>
            </a:pPr>
            <a:r>
              <a:rPr lang="en-US"/>
              <a:t>Unterscheiden wir zufällige und systematische Ausfälle </a:t>
            </a:r>
          </a:p>
          <a:p>
            <a:pPr marL="285750" indent="-285750">
              <a:buFont typeface="Arial" panose="020B0604020202020204" pitchFamily="34" charset="0"/>
              <a:buChar char="•"/>
            </a:pPr>
            <a:r>
              <a:rPr lang="en-US"/>
              <a:t>Können durch Gruppenbildung sinvolle Vorgaben geben</a:t>
            </a:r>
          </a:p>
          <a:p>
            <a:endParaRPr lang="en-US"/>
          </a:p>
          <a:p>
            <a:r>
              <a:rPr lang="en-US"/>
              <a:t>Missing values </a:t>
            </a:r>
            <a:r>
              <a:rPr lang="de-DE"/>
              <a:t>können abhängig sein von den fehlenden Werten selbst oder von der Zielvariablen.</a:t>
            </a:r>
            <a:endParaRPr lang="en-US"/>
          </a:p>
          <a:p>
            <a:endParaRPr lang="en-US"/>
          </a:p>
          <a:p>
            <a:r>
              <a:rPr lang="en-US"/>
              <a:t>Zufällige Ausfälle können statistisch behandelt werden,</a:t>
            </a:r>
          </a:p>
          <a:p>
            <a:r>
              <a:rPr lang="en-US"/>
              <a:t>systematisch zufällige Ausfälle nicht.</a:t>
            </a:r>
            <a:endParaRPr lang="de-DE"/>
          </a:p>
          <a:p>
            <a:endParaRPr lang="de-DE"/>
          </a:p>
          <a:p>
            <a:endParaRPr lang="de-DE"/>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3045" y="863822"/>
            <a:ext cx="5333801" cy="504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1562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Fehlende </a:t>
            </a:r>
            <a:r>
              <a:rPr lang="de-DE"/>
              <a:t>Werte verbessern (Imputation</a:t>
            </a:r>
            <a:r>
              <a:rPr lang="de-DE" dirty="0"/>
              <a:t>)</a:t>
            </a:r>
          </a:p>
        </p:txBody>
      </p:sp>
      <p:sp>
        <p:nvSpPr>
          <p:cNvPr id="3" name="Textplatzhalter 2"/>
          <p:cNvSpPr>
            <a:spLocks noGrp="1"/>
          </p:cNvSpPr>
          <p:nvPr>
            <p:ph type="body" sz="quarter" idx="11"/>
          </p:nvPr>
        </p:nvSpPr>
        <p:spPr/>
        <p:txBody>
          <a:bodyPr/>
          <a:lstStyle/>
          <a:p>
            <a:pPr marL="285750" indent="-285750">
              <a:buFont typeface="Arial" panose="020B0604020202020204" pitchFamily="34" charset="0"/>
              <a:buChar char="•"/>
            </a:pPr>
            <a:r>
              <a:rPr lang="de-DE"/>
              <a:t>Nacherfassen</a:t>
            </a:r>
            <a:endParaRPr lang="de-DE" dirty="0"/>
          </a:p>
          <a:p>
            <a:pPr marL="285750" indent="-285750">
              <a:buFont typeface="Arial" panose="020B0604020202020204" pitchFamily="34" charset="0"/>
              <a:buChar char="•"/>
            </a:pPr>
            <a:r>
              <a:rPr lang="de-DE" dirty="0"/>
              <a:t>Gesamte Variable entfernen</a:t>
            </a:r>
          </a:p>
          <a:p>
            <a:pPr marL="285750" indent="-285750">
              <a:buFont typeface="Arial" panose="020B0604020202020204" pitchFamily="34" charset="0"/>
              <a:buChar char="•"/>
            </a:pPr>
            <a:r>
              <a:rPr lang="de-DE" dirty="0"/>
              <a:t>Datensatz entfernen</a:t>
            </a:r>
          </a:p>
          <a:p>
            <a:pPr marL="285750" indent="-285750">
              <a:buFont typeface="Arial" panose="020B0604020202020204" pitchFamily="34" charset="0"/>
              <a:buChar char="•"/>
            </a:pPr>
            <a:r>
              <a:rPr lang="de-DE" dirty="0"/>
              <a:t>Ersetzen durch eine Konstante</a:t>
            </a:r>
          </a:p>
          <a:p>
            <a:pPr marL="285750" indent="-285750">
              <a:buFont typeface="Arial" panose="020B0604020202020204" pitchFamily="34" charset="0"/>
              <a:buChar char="•"/>
            </a:pPr>
            <a:r>
              <a:rPr lang="de-DE" dirty="0"/>
              <a:t>Ersetzen durch Mittelwert / Modus / Median der Variablen</a:t>
            </a:r>
          </a:p>
          <a:p>
            <a:pPr marL="285750" indent="-285750">
              <a:buFont typeface="Arial" panose="020B0604020202020204" pitchFamily="34" charset="0"/>
              <a:buChar char="•"/>
            </a:pPr>
            <a:r>
              <a:rPr lang="de-DE" dirty="0"/>
              <a:t>Ersetzen durch Mittelwert / Modus / </a:t>
            </a:r>
            <a:r>
              <a:rPr lang="de-DE" dirty="0" err="1"/>
              <a:t>Mediander</a:t>
            </a:r>
            <a:r>
              <a:rPr lang="de-DE" dirty="0"/>
              <a:t> Nachbarn</a:t>
            </a:r>
          </a:p>
          <a:p>
            <a:pPr marL="861822" lvl="1" indent="-285750">
              <a:buFont typeface="Arial" panose="020B0604020202020204" pitchFamily="34" charset="0"/>
              <a:buChar char="•"/>
            </a:pPr>
            <a:r>
              <a:rPr lang="de-DE" dirty="0"/>
              <a:t>des Vorgängers und Nachfolgers </a:t>
            </a:r>
            <a:r>
              <a:rPr lang="de-DE" dirty="0" err="1"/>
              <a:t>sotierten</a:t>
            </a:r>
            <a:r>
              <a:rPr lang="de-DE" dirty="0"/>
              <a:t>/sortierten Liste</a:t>
            </a:r>
          </a:p>
          <a:p>
            <a:pPr marL="861822" lvl="1" indent="-285750">
              <a:buFont typeface="Arial" panose="020B0604020202020204" pitchFamily="34" charset="0"/>
              <a:buChar char="•"/>
            </a:pPr>
            <a:r>
              <a:rPr lang="de-DE" dirty="0"/>
              <a:t>von k-nächsten Nachbarn</a:t>
            </a:r>
          </a:p>
          <a:p>
            <a:pPr marL="285750" indent="-285750">
              <a:buFont typeface="Arial" panose="020B0604020202020204" pitchFamily="34" charset="0"/>
              <a:buChar char="•"/>
            </a:pPr>
            <a:r>
              <a:rPr lang="de-DE" dirty="0"/>
              <a:t>Ersetzen durch Ergebnis einer </a:t>
            </a:r>
            <a:r>
              <a:rPr lang="de-DE" dirty="0" err="1"/>
              <a:t>univariaten</a:t>
            </a:r>
            <a:r>
              <a:rPr lang="de-DE" dirty="0"/>
              <a:t> oder multivariaten Regression</a:t>
            </a:r>
          </a:p>
          <a:p>
            <a:pPr marL="285750" indent="-285750">
              <a:buFont typeface="Arial" panose="020B0604020202020204" pitchFamily="34" charset="0"/>
              <a:buChar char="•"/>
            </a:pPr>
            <a:r>
              <a:rPr lang="de-DE" dirty="0"/>
              <a:t>Ersetzen durch den </a:t>
            </a:r>
            <a:r>
              <a:rPr lang="de-DE"/>
              <a:t>wahrscheinlichsten Wert</a:t>
            </a:r>
          </a:p>
          <a:p>
            <a:pPr marL="285750" indent="-285750">
              <a:buFont typeface="Arial" panose="020B0604020202020204" pitchFamily="34" charset="0"/>
              <a:buChar char="•"/>
            </a:pPr>
            <a:r>
              <a:rPr lang="de-DE"/>
              <a:t>---</a:t>
            </a:r>
            <a:endParaRPr lang="de-DE" dirty="0"/>
          </a:p>
        </p:txBody>
      </p:sp>
    </p:spTree>
    <p:extLst>
      <p:ext uri="{BB962C8B-B14F-4D97-AF65-F5344CB8AC3E}">
        <p14:creationId xmlns:p14="http://schemas.microsoft.com/office/powerpoint/2010/main" val="4216900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0" descr="https://www.e-teaching.org/didaktik/kommunikation/wikis/image/@@images/image-0-5fa85389509eb542eace037487582d2d.x-ms-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7381" y="647799"/>
            <a:ext cx="2571750" cy="1895476"/>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1"/>
          <p:cNvSpPr>
            <a:spLocks noGrp="1"/>
          </p:cNvSpPr>
          <p:nvPr>
            <p:ph type="body" sz="quarter" idx="10"/>
          </p:nvPr>
        </p:nvSpPr>
        <p:spPr/>
        <p:txBody>
          <a:bodyPr/>
          <a:lstStyle/>
          <a:p>
            <a:r>
              <a:rPr lang="de-DE" dirty="0"/>
              <a:t>Zusammenfassung Datenverständnis und -aufbereitung</a:t>
            </a:r>
          </a:p>
        </p:txBody>
      </p:sp>
      <p:sp>
        <p:nvSpPr>
          <p:cNvPr id="3" name="Textplatzhalter 2"/>
          <p:cNvSpPr>
            <a:spLocks noGrp="1"/>
          </p:cNvSpPr>
          <p:nvPr>
            <p:ph type="body" sz="quarter" idx="11"/>
          </p:nvPr>
        </p:nvSpPr>
        <p:spPr>
          <a:xfrm>
            <a:off x="360363" y="792163"/>
            <a:ext cx="9001074" cy="5327650"/>
          </a:xfrm>
        </p:spPr>
        <p:txBody>
          <a:bodyPr/>
          <a:lstStyle/>
          <a:p>
            <a:pPr marL="285750" indent="-285750">
              <a:buFont typeface="Arial" panose="020B0604020202020204" pitchFamily="34" charset="0"/>
              <a:buChar char="•"/>
            </a:pPr>
            <a:r>
              <a:rPr lang="de-DE" dirty="0"/>
              <a:t>EDA ist die Grundlage für die Datenaufbereitung, um je Variable Entscheidungen zu treffen.</a:t>
            </a:r>
          </a:p>
          <a:p>
            <a:pPr marL="285750" indent="-285750">
              <a:buFont typeface="Arial" panose="020B0604020202020204" pitchFamily="34" charset="0"/>
              <a:buChar char="•"/>
            </a:pPr>
            <a:r>
              <a:rPr lang="de-DE" dirty="0"/>
              <a:t>Eine </a:t>
            </a:r>
            <a:r>
              <a:rPr lang="de-DE" b="1" dirty="0"/>
              <a:t>Normalisierung</a:t>
            </a:r>
            <a:r>
              <a:rPr lang="de-DE" dirty="0"/>
              <a:t> einer numerischen Variablen verwendet Min und Max</a:t>
            </a:r>
            <a:r>
              <a:rPr lang="de-DE"/>
              <a:t>, um eine Variable auf </a:t>
            </a:r>
            <a:r>
              <a:rPr lang="de-DE" dirty="0"/>
              <a:t>das Intervall [0..1] zu bringen.</a:t>
            </a:r>
          </a:p>
          <a:p>
            <a:pPr marL="285750" indent="-285750">
              <a:buFont typeface="Arial" panose="020B0604020202020204" pitchFamily="34" charset="0"/>
              <a:buChar char="•"/>
            </a:pPr>
            <a:r>
              <a:rPr lang="de-DE" dirty="0"/>
              <a:t>Eine </a:t>
            </a:r>
            <a:r>
              <a:rPr lang="de-DE" b="1" dirty="0"/>
              <a:t>Standardisierung</a:t>
            </a:r>
            <a:r>
              <a:rPr lang="de-DE" dirty="0"/>
              <a:t> einer numerischen Variablen </a:t>
            </a:r>
            <a:r>
              <a:rPr lang="de-DE"/>
              <a:t>transformiert eine Variable </a:t>
            </a:r>
            <a:r>
              <a:rPr lang="de-DE" dirty="0"/>
              <a:t>auf den Mittelwert 0 und die Standardabweichung 1.</a:t>
            </a:r>
          </a:p>
          <a:p>
            <a:pPr marL="285750" indent="-285750">
              <a:buFont typeface="Arial" panose="020B0604020202020204" pitchFamily="34" charset="0"/>
              <a:buChar char="•"/>
            </a:pPr>
            <a:r>
              <a:rPr lang="de-DE" dirty="0"/>
              <a:t>Kategoriale Variablen mit N Ausprägungen werden nach dem </a:t>
            </a:r>
            <a:r>
              <a:rPr lang="de-DE" b="1" dirty="0" err="1"/>
              <a:t>One</a:t>
            </a:r>
            <a:r>
              <a:rPr lang="de-DE" b="1" dirty="0"/>
              <a:t> Hot Encoding </a:t>
            </a:r>
            <a:r>
              <a:rPr lang="de-DE" dirty="0"/>
              <a:t>in N Variablen mit 0 / 1 Ausprägung </a:t>
            </a:r>
            <a:r>
              <a:rPr lang="de-DE"/>
              <a:t>codiert.</a:t>
            </a:r>
          </a:p>
          <a:p>
            <a:pPr marL="285750" indent="-285750">
              <a:buFont typeface="Arial" panose="020B0604020202020204" pitchFamily="34" charset="0"/>
              <a:buChar char="•"/>
            </a:pPr>
            <a:r>
              <a:rPr lang="de-DE"/>
              <a:t>Ein One Hot Encoding Trap entsteht, wenn alle Merkmalsausprägungen in neue Variablen umgewandelt werden. Ein neue Variable ist dann linear abhängig von den Anderen.</a:t>
            </a:r>
            <a:endParaRPr lang="de-DE" dirty="0"/>
          </a:p>
          <a:p>
            <a:pPr marL="285750" indent="-285750">
              <a:buFont typeface="Arial" panose="020B0604020202020204" pitchFamily="34" charset="0"/>
              <a:buChar char="•"/>
            </a:pPr>
            <a:r>
              <a:rPr lang="de-DE" b="1" dirty="0"/>
              <a:t>Ausreißer</a:t>
            </a:r>
            <a:r>
              <a:rPr lang="de-DE" dirty="0"/>
              <a:t> können an ungewöhnlichen </a:t>
            </a:r>
            <a:r>
              <a:rPr lang="de-DE"/>
              <a:t>Lagemaßen der Interquantilabstände oder Standardabweichungen erkannt </a:t>
            </a:r>
            <a:r>
              <a:rPr lang="de-DE" dirty="0"/>
              <a:t>werden.</a:t>
            </a:r>
          </a:p>
          <a:p>
            <a:pPr marL="285750" indent="-285750">
              <a:buFont typeface="Arial" panose="020B0604020202020204" pitchFamily="34" charset="0"/>
              <a:buChar char="•"/>
            </a:pPr>
            <a:r>
              <a:rPr lang="de-DE" b="1" dirty="0"/>
              <a:t>Nicht </a:t>
            </a:r>
            <a:r>
              <a:rPr lang="de-DE" b="1"/>
              <a:t>relevante oder korrelierte Merkmale </a:t>
            </a:r>
            <a:r>
              <a:rPr lang="de-DE" dirty="0"/>
              <a:t>sollen entfernt werden, </a:t>
            </a:r>
            <a:r>
              <a:rPr lang="de-DE"/>
              <a:t>um Komplexität, Multikollinearität, und </a:t>
            </a:r>
            <a:r>
              <a:rPr lang="de-DE" dirty="0"/>
              <a:t>Varianz </a:t>
            </a:r>
            <a:r>
              <a:rPr lang="de-DE"/>
              <a:t>zu reduzieren.</a:t>
            </a:r>
            <a:endParaRPr lang="de-DE" dirty="0"/>
          </a:p>
          <a:p>
            <a:pPr marL="285750" indent="-285750">
              <a:buFont typeface="Arial" panose="020B0604020202020204" pitchFamily="34" charset="0"/>
              <a:buChar char="•"/>
            </a:pPr>
            <a:endParaRPr lang="de-DE" dirty="0"/>
          </a:p>
          <a:p>
            <a:endParaRPr lang="de-DE" dirty="0"/>
          </a:p>
        </p:txBody>
      </p:sp>
    </p:spTree>
    <p:extLst>
      <p:ext uri="{BB962C8B-B14F-4D97-AF65-F5344CB8AC3E}">
        <p14:creationId xmlns:p14="http://schemas.microsoft.com/office/powerpoint/2010/main" val="27478744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Standardisierung : Skalenunterschiede ausgleichen</a:t>
            </a:r>
          </a:p>
        </p:txBody>
      </p:sp>
      <p:sp>
        <p:nvSpPr>
          <p:cNvPr id="3" name="Textplatzhalter 2"/>
          <p:cNvSpPr>
            <a:spLocks noGrp="1"/>
          </p:cNvSpPr>
          <p:nvPr>
            <p:ph type="body" sz="quarter" idx="11"/>
          </p:nvPr>
        </p:nvSpPr>
        <p:spPr>
          <a:xfrm>
            <a:off x="360363" y="791815"/>
            <a:ext cx="4752602" cy="5327998"/>
          </a:xfrm>
        </p:spPr>
        <p:txBody>
          <a:bodyPr/>
          <a:lstStyle/>
          <a:p>
            <a:endParaRPr lang="de-DE"/>
          </a:p>
          <a:p>
            <a:r>
              <a:rPr lang="de-DE"/>
              <a:t>Skalenunterschiede </a:t>
            </a:r>
          </a:p>
          <a:p>
            <a:endParaRPr lang="de-DE"/>
          </a:p>
          <a:p>
            <a:endParaRPr lang="de-DE"/>
          </a:p>
          <a:p>
            <a:endParaRPr lang="de-DE"/>
          </a:p>
          <a:p>
            <a:endParaRPr lang="de-DE"/>
          </a:p>
          <a:p>
            <a:endParaRPr lang="de-DE"/>
          </a:p>
          <a:p>
            <a:endParaRPr lang="de-DE"/>
          </a:p>
          <a:p>
            <a:endParaRPr lang="de-DE"/>
          </a:p>
          <a:p>
            <a:endParaRPr lang="de-DE"/>
          </a:p>
          <a:p>
            <a:endParaRPr lang="de-DE"/>
          </a:p>
          <a:p>
            <a:r>
              <a:rPr lang="de-DE"/>
              <a:t>z-Standardisierung</a:t>
            </a:r>
          </a:p>
          <a:p>
            <a:endParaRPr lang="de-DE"/>
          </a:p>
        </p:txBody>
      </p:sp>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5052" y="3960167"/>
            <a:ext cx="5359806" cy="1513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1899" y="791815"/>
            <a:ext cx="3186113"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0024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Standardisierung der Skalen</a:t>
            </a:r>
          </a:p>
        </p:txBody>
      </p:sp>
      <p:sp>
        <p:nvSpPr>
          <p:cNvPr id="3" name="Textplatzhalter 2"/>
          <p:cNvSpPr>
            <a:spLocks noGrp="1"/>
          </p:cNvSpPr>
          <p:nvPr>
            <p:ph type="body" sz="quarter" idx="11"/>
          </p:nvPr>
        </p:nvSpPr>
        <p:spPr/>
        <p:txBody>
          <a:bodyPr/>
          <a:lstStyle/>
          <a:p>
            <a:r>
              <a:rPr lang="de-DE" b="1"/>
              <a:t>Abstände </a:t>
            </a:r>
            <a:r>
              <a:rPr lang="de-DE"/>
              <a:t>und Abstandsquadrate werden bei Varianzen und  dem euklidischen Distanzmaß verwendet. </a:t>
            </a:r>
            <a:endParaRPr lang="de-DE" dirty="0"/>
          </a:p>
          <a:p>
            <a:endParaRPr lang="de-DE" dirty="0"/>
          </a:p>
          <a:p>
            <a:r>
              <a:rPr lang="de-DE" dirty="0"/>
              <a:t>Für ein </a:t>
            </a:r>
            <a:r>
              <a:rPr lang="de-DE" b="1" dirty="0"/>
              <a:t>Normalisierung</a:t>
            </a:r>
            <a:r>
              <a:rPr lang="de-DE" dirty="0"/>
              <a:t>sverfahren brauchen wir nur Min und Max. Die Idee dahinter ist, dass wir alle Werte der Variablen zwischen 0 und 1 reduzieren, während wir die Abstände zwischen den Werten beibehalten.</a:t>
            </a:r>
          </a:p>
          <a:p>
            <a:endParaRPr lang="de-DE" dirty="0"/>
          </a:p>
          <a:p>
            <a:r>
              <a:rPr lang="de-DE" dirty="0"/>
              <a:t>Die Formel lautet:</a:t>
            </a:r>
          </a:p>
          <a:p>
            <a:endParaRPr lang="de-DE"/>
          </a:p>
          <a:p>
            <a:endParaRPr lang="de-DE"/>
          </a:p>
          <a:p>
            <a:endParaRPr lang="de-DE" dirty="0"/>
          </a:p>
          <a:p>
            <a:r>
              <a:rPr lang="de-DE" dirty="0"/>
              <a:t>Bei der </a:t>
            </a:r>
            <a:r>
              <a:rPr lang="de-DE" b="1" dirty="0"/>
              <a:t>Standardisierung</a:t>
            </a:r>
            <a:r>
              <a:rPr lang="de-DE" dirty="0"/>
              <a:t> ist </a:t>
            </a:r>
            <a:r>
              <a:rPr lang="de-DE"/>
              <a:t>die gezielt auf Mittelwert μ = 0 und Standardabweichung σ = 1</a:t>
            </a:r>
            <a:r>
              <a:rPr lang="de-DE" dirty="0"/>
              <a:t>.</a:t>
            </a:r>
          </a:p>
          <a:p>
            <a:endParaRPr lang="de-DE" dirty="0"/>
          </a:p>
          <a:p>
            <a:r>
              <a:rPr lang="de-DE" dirty="0"/>
              <a:t>Die Formel lautet:</a:t>
            </a:r>
          </a:p>
          <a:p>
            <a:endParaRPr lang="de-DE"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5203" y="2159000"/>
            <a:ext cx="29876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6745" y="4464224"/>
            <a:ext cx="2370396" cy="718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03007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Aufteilung der Datengrundlage</a:t>
            </a:r>
          </a:p>
        </p:txBody>
      </p:sp>
      <p:sp>
        <p:nvSpPr>
          <p:cNvPr id="3" name="Textplatzhalter 2"/>
          <p:cNvSpPr>
            <a:spLocks noGrp="1"/>
          </p:cNvSpPr>
          <p:nvPr>
            <p:ph type="body" sz="quarter" idx="11"/>
          </p:nvPr>
        </p:nvSpPr>
        <p:spPr/>
        <p:txBody>
          <a:bodyPr/>
          <a:lstStyle/>
          <a:p>
            <a:endParaRPr lang="de-DE" dirty="0"/>
          </a:p>
          <a:p>
            <a:endParaRPr lang="de-DE" dirty="0"/>
          </a:p>
          <a:p>
            <a:endParaRPr lang="de-DE" dirty="0"/>
          </a:p>
          <a:p>
            <a:endParaRPr lang="de-DE" dirty="0"/>
          </a:p>
          <a:p>
            <a:endParaRPr lang="de-DE" dirty="0"/>
          </a:p>
          <a:p>
            <a:endParaRPr lang="de-DE" dirty="0"/>
          </a:p>
          <a:p>
            <a:r>
              <a:rPr lang="de-DE" b="1" dirty="0"/>
              <a:t>Trainingsdaten</a:t>
            </a:r>
            <a:r>
              <a:rPr lang="de-DE" dirty="0"/>
              <a:t> werden für das Lernen der Muster und Zusammenhänge in den Daten verwendet wird. Beispiele sind die Anpassung </a:t>
            </a:r>
            <a:r>
              <a:rPr lang="de-DE"/>
              <a:t>der Koeffizienten von Regressionsgleichungen oder der Gewichte von neuronalen Netzen, </a:t>
            </a:r>
            <a:endParaRPr lang="de-DE" dirty="0"/>
          </a:p>
          <a:p>
            <a:endParaRPr lang="de-DE" dirty="0"/>
          </a:p>
          <a:p>
            <a:r>
              <a:rPr lang="de-DE" b="1"/>
              <a:t>Validierungsdaten, </a:t>
            </a:r>
            <a:r>
              <a:rPr lang="de-DE"/>
              <a:t>als Teil der Trainingsdaten, werden für laufende Kontrolle des Trainingsfortschritts und zur Abstimmung von Hyperparametern verwendet. </a:t>
            </a:r>
            <a:endParaRPr lang="de-DE" dirty="0"/>
          </a:p>
          <a:p>
            <a:endParaRPr lang="de-DE" dirty="0"/>
          </a:p>
          <a:p>
            <a:r>
              <a:rPr lang="de-DE" b="1"/>
              <a:t>Testdaten</a:t>
            </a:r>
            <a:r>
              <a:rPr lang="de-DE"/>
              <a:t> bestehen aus beim </a:t>
            </a:r>
            <a:r>
              <a:rPr lang="de-DE" dirty="0"/>
              <a:t>Training </a:t>
            </a:r>
            <a:r>
              <a:rPr lang="de-DE"/>
              <a:t>nicht genutzter </a:t>
            </a:r>
            <a:r>
              <a:rPr lang="de-DE" dirty="0"/>
              <a:t>Daten (</a:t>
            </a:r>
            <a:r>
              <a:rPr lang="de-DE" b="1" dirty="0" err="1"/>
              <a:t>Holdout</a:t>
            </a:r>
            <a:r>
              <a:rPr lang="de-DE" dirty="0"/>
              <a:t>) für einen </a:t>
            </a:r>
            <a:r>
              <a:rPr lang="de-DE" b="1"/>
              <a:t>unabhängigen</a:t>
            </a:r>
            <a:r>
              <a:rPr lang="de-DE"/>
              <a:t> Test. Das Modell kennt </a:t>
            </a:r>
            <a:r>
              <a:rPr lang="de-DE" dirty="0"/>
              <a:t>die Daten nicht und kann diese nicht zum Lernen nutzen. </a:t>
            </a:r>
          </a:p>
          <a:p>
            <a:endParaRPr lang="de-DE" dirty="0"/>
          </a:p>
        </p:txBody>
      </p:sp>
      <p:pic>
        <p:nvPicPr>
          <p:cNvPr id="368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4933" y="704135"/>
            <a:ext cx="5754738" cy="114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hteck 3"/>
          <p:cNvSpPr/>
          <p:nvPr/>
        </p:nvSpPr>
        <p:spPr>
          <a:xfrm>
            <a:off x="4896941" y="1439887"/>
            <a:ext cx="3240360" cy="360040"/>
          </a:xfrm>
          <a:prstGeom prst="rect">
            <a:avLst/>
          </a:prstGeom>
          <a:solidFill>
            <a:srgbClr val="FF000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p:cNvSpPr/>
          <p:nvPr/>
        </p:nvSpPr>
        <p:spPr>
          <a:xfrm>
            <a:off x="8137301" y="1439887"/>
            <a:ext cx="1224136" cy="3600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17382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Box versus Violin Plots</a:t>
            </a:r>
          </a:p>
        </p:txBody>
      </p:sp>
      <p:sp>
        <p:nvSpPr>
          <p:cNvPr id="3" name="Textplatzhalter 2"/>
          <p:cNvSpPr>
            <a:spLocks noGrp="1"/>
          </p:cNvSpPr>
          <p:nvPr>
            <p:ph type="body" sz="quarter" idx="11"/>
          </p:nvPr>
        </p:nvSpPr>
        <p:spPr>
          <a:xfrm>
            <a:off x="360363" y="792163"/>
            <a:ext cx="10513242" cy="866725"/>
          </a:xfrm>
        </p:spPr>
        <p:txBody>
          <a:bodyPr/>
          <a:lstStyle/>
          <a:p>
            <a:r>
              <a:rPr lang="de-DE"/>
              <a:t> Violin Plots haben Vorteile bei Darstellung und Vergleich von Verteilungen.</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469" y="2447999"/>
            <a:ext cx="4605689"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1077" y="2447999"/>
            <a:ext cx="4443442"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03421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2885" y="1187860"/>
            <a:ext cx="6719545"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Aufteilung </a:t>
            </a:r>
            <a:r>
              <a:rPr lang="de-DE" dirty="0"/>
              <a:t>von Trainingsdaten </a:t>
            </a:r>
            <a:r>
              <a:rPr lang="de-DE"/>
              <a:t>im überwachten </a:t>
            </a:r>
            <a:r>
              <a:rPr lang="de-DE" dirty="0"/>
              <a:t>Lernen</a:t>
            </a:r>
          </a:p>
        </p:txBody>
      </p:sp>
      <p:sp>
        <p:nvSpPr>
          <p:cNvPr id="3" name="Textplatzhalter 2"/>
          <p:cNvSpPr>
            <a:spLocks noGrp="1"/>
          </p:cNvSpPr>
          <p:nvPr>
            <p:ph type="body" sz="quarter" idx="11"/>
          </p:nvPr>
        </p:nvSpPr>
        <p:spPr>
          <a:xfrm>
            <a:off x="360363" y="792163"/>
            <a:ext cx="4968626" cy="5327650"/>
          </a:xfrm>
        </p:spPr>
        <p:txBody>
          <a:bodyPr/>
          <a:lstStyle/>
          <a:p>
            <a:endParaRPr lang="de-DE" dirty="0"/>
          </a:p>
          <a:p>
            <a:endParaRPr lang="de-DE" dirty="0"/>
          </a:p>
        </p:txBody>
      </p:sp>
    </p:spTree>
    <p:extLst>
      <p:ext uri="{BB962C8B-B14F-4D97-AF65-F5344CB8AC3E}">
        <p14:creationId xmlns:p14="http://schemas.microsoft.com/office/powerpoint/2010/main" val="877349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360437" y="215751"/>
            <a:ext cx="9217025" cy="287338"/>
          </a:xfrm>
        </p:spPr>
        <p:txBody>
          <a:bodyPr/>
          <a:lstStyle/>
          <a:p>
            <a:r>
              <a:rPr lang="de-DE"/>
              <a:t>Aufteilung der Daten durch k-fache Kreuzvalidierung</a:t>
            </a:r>
          </a:p>
        </p:txBody>
      </p:sp>
      <p:sp>
        <p:nvSpPr>
          <p:cNvPr id="3" name="Textplatzhalter 2"/>
          <p:cNvSpPr>
            <a:spLocks noGrp="1"/>
          </p:cNvSpPr>
          <p:nvPr>
            <p:ph type="body" sz="quarter" idx="11"/>
          </p:nvPr>
        </p:nvSpPr>
        <p:spPr/>
        <p:txBody>
          <a:bodyPr/>
          <a:lstStyle/>
          <a:p>
            <a:r>
              <a:rPr lang="de-DE"/>
              <a:t> </a:t>
            </a:r>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r>
              <a:rPr lang="de-DE"/>
              <a:t>Die </a:t>
            </a:r>
            <a:r>
              <a:rPr lang="de-DE" b="1"/>
              <a:t>k-fache stratifizierte Kreuzvalidierung </a:t>
            </a:r>
            <a:r>
              <a:rPr lang="de-DE"/>
              <a:t>achtet darauf, dass jede der k Teilmengen eine annähernd gleiche Verteilung besitzt. Dadurch wird die Varianz der Abschätzung verringert. </a:t>
            </a:r>
          </a:p>
          <a:p>
            <a:endParaRPr lang="de-DE"/>
          </a:p>
        </p:txBody>
      </p:sp>
      <p:pic>
        <p:nvPicPr>
          <p:cNvPr id="1332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5757" y="3168078"/>
            <a:ext cx="4672260" cy="39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5494" y="3547851"/>
            <a:ext cx="4726973" cy="412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2"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3264" y="2231974"/>
            <a:ext cx="4726978" cy="404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8401" y="2736031"/>
            <a:ext cx="4699617" cy="40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uppieren 4"/>
          <p:cNvGrpSpPr/>
          <p:nvPr/>
        </p:nvGrpSpPr>
        <p:grpSpPr>
          <a:xfrm>
            <a:off x="543593" y="2717390"/>
            <a:ext cx="3798888" cy="955836"/>
            <a:chOff x="543593" y="2717390"/>
            <a:chExt cx="3798888" cy="955836"/>
          </a:xfrm>
        </p:grpSpPr>
        <p:pic>
          <p:nvPicPr>
            <p:cNvPr id="1331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593" y="2835026"/>
              <a:ext cx="379888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5722" y="2717390"/>
              <a:ext cx="943467" cy="45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1584573" y="2794302"/>
              <a:ext cx="1061766" cy="338554"/>
            </a:xfrm>
            <a:prstGeom prst="rect">
              <a:avLst/>
            </a:prstGeom>
            <a:solidFill>
              <a:schemeClr val="bg1"/>
            </a:solidFill>
          </p:spPr>
          <p:txBody>
            <a:bodyPr wrap="none" rtlCol="0">
              <a:spAutoFit/>
            </a:bodyPr>
            <a:lstStyle/>
            <a:p>
              <a:r>
                <a:rPr lang="de-DE" sz="1600" b="1">
                  <a:latin typeface="Calibri" panose="020F0502020204030204" pitchFamily="34" charset="0"/>
                  <a:cs typeface="Calibri" panose="020F0502020204030204" pitchFamily="34" charset="0"/>
                </a:rPr>
                <a:t>Validate    </a:t>
              </a:r>
              <a:endParaRPr lang="de-DE" sz="1600" b="1"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9250356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Arten der Kreuzvalidierung</a:t>
            </a:r>
          </a:p>
        </p:txBody>
      </p:sp>
      <p:sp>
        <p:nvSpPr>
          <p:cNvPr id="3" name="Textplatzhalter 2"/>
          <p:cNvSpPr>
            <a:spLocks noGrp="1"/>
          </p:cNvSpPr>
          <p:nvPr>
            <p:ph type="body" sz="quarter" idx="11"/>
          </p:nvPr>
        </p:nvSpPr>
        <p:spPr/>
        <p:txBody>
          <a:bodyPr/>
          <a:lstStyle/>
          <a:p>
            <a:r>
              <a:rPr lang="de-DE"/>
              <a:t>Kreuzvaildierungen mit der vollständigen Datenmenge </a:t>
            </a:r>
          </a:p>
          <a:p>
            <a:pPr marL="285750" indent="-285750">
              <a:buFont typeface="Arial" panose="020B0604020202020204" pitchFamily="34" charset="0"/>
              <a:buChar char="•"/>
            </a:pPr>
            <a:r>
              <a:rPr lang="de-DE"/>
              <a:t>Leave-one-out cross validation </a:t>
            </a:r>
          </a:p>
          <a:p>
            <a:pPr lvl="1"/>
            <a:r>
              <a:rPr lang="de-DE"/>
              <a:t>Training auf n – 1 Datenpunkten, Validierung auf 1 Datenpunkt.</a:t>
            </a:r>
          </a:p>
          <a:p>
            <a:pPr marL="285750" indent="-285750">
              <a:buFont typeface="Arial" panose="020B0604020202020204" pitchFamily="34" charset="0"/>
              <a:buChar char="•"/>
            </a:pPr>
            <a:r>
              <a:rPr lang="de-DE"/>
              <a:t>Leave-p-out cross validation</a:t>
            </a:r>
          </a:p>
          <a:p>
            <a:pPr lvl="1"/>
            <a:r>
              <a:rPr lang="de-DE"/>
              <a:t>Training auf n – p Datenpunkten, Validierung auf p Datenpunkten.</a:t>
            </a:r>
          </a:p>
          <a:p>
            <a:endParaRPr lang="de-DE"/>
          </a:p>
          <a:p>
            <a:r>
              <a:rPr lang="de-DE"/>
              <a:t>Kreuzvaildierungen mit einem Teil der Datenmenge</a:t>
            </a:r>
          </a:p>
          <a:p>
            <a:pPr marL="285750" indent="-285750">
              <a:buFont typeface="Arial" panose="020B0604020202020204" pitchFamily="34" charset="0"/>
              <a:buChar char="•"/>
            </a:pPr>
            <a:r>
              <a:rPr lang="de-DE"/>
              <a:t>Holdout method</a:t>
            </a:r>
          </a:p>
          <a:p>
            <a:pPr lvl="1"/>
            <a:r>
              <a:rPr lang="de-DE"/>
              <a:t>Ein Teil der Datenmenge wird exklusiv für die Validierung zurück gehalten.</a:t>
            </a:r>
          </a:p>
          <a:p>
            <a:pPr marL="285750" indent="-285750">
              <a:buFont typeface="Arial" panose="020B0604020202020204" pitchFamily="34" charset="0"/>
              <a:buChar char="•"/>
            </a:pPr>
            <a:r>
              <a:rPr lang="de-DE"/>
              <a:t>K fold cross validation</a:t>
            </a:r>
          </a:p>
          <a:p>
            <a:pPr lvl="1"/>
            <a:r>
              <a:rPr lang="de-DE"/>
              <a:t>Die Trainingsdatenmenge wird nach Mischen der Daten in k Teile zerlegt. Trainiert wird mit k -1 Teilen, validiert mit dem k-ten Teil.</a:t>
            </a:r>
          </a:p>
          <a:p>
            <a:pPr lvl="1"/>
            <a:r>
              <a:rPr lang="de-DE"/>
              <a:t>Nachteil ist der erhöhte Aufwand.</a:t>
            </a:r>
          </a:p>
          <a:p>
            <a:pPr marL="285750" indent="-285750">
              <a:buFont typeface="Arial" panose="020B0604020202020204" pitchFamily="34" charset="0"/>
              <a:buChar char="•"/>
            </a:pPr>
            <a:r>
              <a:rPr lang="en-US"/>
              <a:t>Stratified K Fold Cross Validation</a:t>
            </a:r>
            <a:endParaRPr lang="de-DE"/>
          </a:p>
          <a:p>
            <a:pPr lvl="1"/>
            <a:r>
              <a:rPr lang="de-DE"/>
              <a:t>Die Trainingsdatenmenge wird in k Teile zerlegt und zusätzlich wird darauf geachtet, dass mindestens die abhängige Variable (Zielgröße) in den Teilmengen gleich verteilt ist.</a:t>
            </a:r>
          </a:p>
          <a:p>
            <a:endParaRPr lang="de-DE"/>
          </a:p>
          <a:p>
            <a:endParaRPr lang="de-DE"/>
          </a:p>
          <a:p>
            <a:endParaRPr lang="de-DE"/>
          </a:p>
          <a:p>
            <a:endParaRPr lang="de-DE"/>
          </a:p>
          <a:p>
            <a:endParaRPr lang="de-DE"/>
          </a:p>
        </p:txBody>
      </p:sp>
    </p:spTree>
    <p:extLst>
      <p:ext uri="{BB962C8B-B14F-4D97-AF65-F5344CB8AC3E}">
        <p14:creationId xmlns:p14="http://schemas.microsoft.com/office/powerpoint/2010/main" val="35168866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Warum NACH dem Training/Testsplit skalieren?</a:t>
            </a:r>
          </a:p>
          <a:p>
            <a:endParaRPr lang="de-DE" dirty="0"/>
          </a:p>
        </p:txBody>
      </p:sp>
      <p:sp>
        <p:nvSpPr>
          <p:cNvPr id="3" name="Textplatzhalter 2"/>
          <p:cNvSpPr>
            <a:spLocks noGrp="1"/>
          </p:cNvSpPr>
          <p:nvPr>
            <p:ph type="body" sz="quarter" idx="11"/>
          </p:nvPr>
        </p:nvSpPr>
        <p:spPr/>
        <p:txBody>
          <a:bodyPr/>
          <a:lstStyle/>
          <a:p>
            <a:r>
              <a:rPr lang="de-DE" dirty="0"/>
              <a:t>Trainings- und Testdaten sollen nach der </a:t>
            </a:r>
            <a:r>
              <a:rPr lang="de-DE" err="1"/>
              <a:t>Holdout</a:t>
            </a:r>
            <a:r>
              <a:rPr lang="de-DE"/>
              <a:t> Methode streng </a:t>
            </a:r>
            <a:r>
              <a:rPr lang="de-DE" dirty="0"/>
              <a:t>getrennt sein.</a:t>
            </a:r>
          </a:p>
          <a:p>
            <a:endParaRPr lang="de-DE" dirty="0"/>
          </a:p>
          <a:p>
            <a:endParaRPr lang="de-DE"/>
          </a:p>
          <a:p>
            <a:endParaRPr lang="de-DE"/>
          </a:p>
          <a:p>
            <a:endParaRPr lang="de-DE"/>
          </a:p>
          <a:p>
            <a:endParaRPr lang="de-DE"/>
          </a:p>
          <a:p>
            <a:r>
              <a:rPr lang="de-DE"/>
              <a:t>Wenn </a:t>
            </a:r>
            <a:r>
              <a:rPr lang="de-DE" dirty="0"/>
              <a:t>nicht, dann liegt </a:t>
            </a:r>
            <a:r>
              <a:rPr lang="de-DE" b="1" dirty="0"/>
              <a:t>Data </a:t>
            </a:r>
            <a:r>
              <a:rPr lang="de-DE" b="1" dirty="0" err="1"/>
              <a:t>leakage</a:t>
            </a:r>
            <a:r>
              <a:rPr lang="de-DE" b="1" dirty="0"/>
              <a:t> </a:t>
            </a:r>
            <a:r>
              <a:rPr lang="de-DE" dirty="0"/>
              <a:t>vor : Testdaten sind bereits zur Trainingszeit verfügbar. Die Modellgüte wird dadurch erhöht, aber eine Überanpassung nicht erkannt. Das Modell wird an realen Daten versagen</a:t>
            </a:r>
            <a:r>
              <a:rPr lang="de-DE"/>
              <a:t>. Es wird </a:t>
            </a:r>
            <a:r>
              <a:rPr lang="de-DE" dirty="0"/>
              <a:t>nicht generalisieren.</a:t>
            </a:r>
          </a:p>
          <a:p>
            <a:endParaRPr lang="de-DE"/>
          </a:p>
          <a:p>
            <a:endParaRPr lang="de-DE"/>
          </a:p>
          <a:p>
            <a:endParaRPr lang="de-DE" dirty="0"/>
          </a:p>
          <a:p>
            <a:r>
              <a:rPr lang="de-DE"/>
              <a:t>Wird </a:t>
            </a:r>
            <a:r>
              <a:rPr lang="de-DE" dirty="0"/>
              <a:t>die </a:t>
            </a:r>
            <a:r>
              <a:rPr lang="de-DE"/>
              <a:t>Skalierung der </a:t>
            </a:r>
            <a:r>
              <a:rPr lang="de-DE" dirty="0"/>
              <a:t>Daten vor dem </a:t>
            </a:r>
            <a:r>
              <a:rPr lang="de-DE" err="1"/>
              <a:t>Holdout</a:t>
            </a:r>
            <a:r>
              <a:rPr lang="de-DE"/>
              <a:t> ausgeführt</a:t>
            </a:r>
            <a:r>
              <a:rPr lang="de-DE" dirty="0"/>
              <a:t>, dann kennt die Skalierung bereits </a:t>
            </a:r>
            <a:r>
              <a:rPr lang="de-DE"/>
              <a:t>die Verteilungsparameter (Min, Max, Varianz, Standardabweichung, Skewness, Kurtosis).</a:t>
            </a:r>
            <a:endParaRPr lang="de-DE" dirty="0"/>
          </a:p>
          <a:p>
            <a:endParaRPr lang="de-DE" dirty="0"/>
          </a:p>
          <a:p>
            <a:endParaRPr lang="de-DE" dirty="0"/>
          </a:p>
          <a:p>
            <a:endParaRPr lang="de-DE"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477" y="719807"/>
            <a:ext cx="3239642" cy="1744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483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Data Leakage / Datenlecks</a:t>
            </a:r>
            <a:endParaRPr lang="de-DE" dirty="0"/>
          </a:p>
        </p:txBody>
      </p:sp>
      <p:sp>
        <p:nvSpPr>
          <p:cNvPr id="3" name="Textplatzhalter 2"/>
          <p:cNvSpPr>
            <a:spLocks noGrp="1"/>
          </p:cNvSpPr>
          <p:nvPr>
            <p:ph type="body" sz="quarter" idx="11"/>
          </p:nvPr>
        </p:nvSpPr>
        <p:spPr/>
        <p:txBody>
          <a:bodyPr/>
          <a:lstStyle/>
          <a:p>
            <a:r>
              <a:rPr lang="de-DE" b="1" dirty="0"/>
              <a:t>Data </a:t>
            </a:r>
            <a:r>
              <a:rPr lang="de-DE" b="1" dirty="0" err="1"/>
              <a:t>Leakage</a:t>
            </a:r>
            <a:r>
              <a:rPr lang="de-DE" b="1" dirty="0"/>
              <a:t> als Anachronismus</a:t>
            </a:r>
          </a:p>
          <a:p>
            <a:r>
              <a:rPr lang="de-DE" dirty="0"/>
              <a:t>Data </a:t>
            </a:r>
            <a:r>
              <a:rPr lang="de-DE" dirty="0" err="1"/>
              <a:t>Leakage</a:t>
            </a:r>
            <a:r>
              <a:rPr lang="de-DE" dirty="0"/>
              <a:t> und Daten, die zur Vorhersagezeit nicht verfügbar sind</a:t>
            </a:r>
            <a:r>
              <a:rPr lang="de-DE"/>
              <a:t>. </a:t>
            </a:r>
          </a:p>
          <a:p>
            <a:r>
              <a:rPr lang="de-DE"/>
              <a:t>Sie </a:t>
            </a:r>
            <a:r>
              <a:rPr lang="de-DE" dirty="0"/>
              <a:t>führen zu einer Überanpassung im Modelltraining.</a:t>
            </a:r>
          </a:p>
          <a:p>
            <a:endParaRPr lang="de-DE"/>
          </a:p>
          <a:p>
            <a:endParaRPr lang="de-DE" dirty="0"/>
          </a:p>
          <a:p>
            <a:r>
              <a:rPr lang="de-DE" dirty="0"/>
              <a:t>Beispiele im Ames Datensatz:</a:t>
            </a:r>
          </a:p>
          <a:p>
            <a:pPr marL="285750" indent="-285750">
              <a:buFont typeface="Arial" panose="020B0604020202020204" pitchFamily="34" charset="0"/>
              <a:buChar char="•"/>
            </a:pPr>
            <a:r>
              <a:rPr lang="de-DE" dirty="0" err="1"/>
              <a:t>Month</a:t>
            </a:r>
            <a:r>
              <a:rPr lang="de-DE" dirty="0"/>
              <a:t> Sold, Year Sold, Type </a:t>
            </a:r>
            <a:r>
              <a:rPr lang="de-DE" dirty="0" err="1"/>
              <a:t>of</a:t>
            </a:r>
            <a:r>
              <a:rPr lang="de-DE" dirty="0"/>
              <a:t> </a:t>
            </a:r>
            <a:r>
              <a:rPr lang="de-DE" dirty="0" err="1"/>
              <a:t>Sale</a:t>
            </a:r>
            <a:r>
              <a:rPr lang="de-DE" dirty="0"/>
              <a:t>: Verkaufsangaben sind im Betrieb für die Vorhersage eines Objektes noch nicht bekannt.</a:t>
            </a:r>
          </a:p>
          <a:p>
            <a:r>
              <a:rPr lang="de-DE" dirty="0"/>
              <a:t>Weitere Beispiele:</a:t>
            </a:r>
          </a:p>
          <a:p>
            <a:pPr marL="285750" indent="-285750">
              <a:buFont typeface="Arial" panose="020B0604020202020204" pitchFamily="34" charset="0"/>
              <a:buChar char="•"/>
            </a:pPr>
            <a:r>
              <a:rPr lang="de-DE" dirty="0"/>
              <a:t>Monatseinkommen, </a:t>
            </a:r>
            <a:r>
              <a:rPr lang="de-DE"/>
              <a:t>wenn Jahreseinkommen </a:t>
            </a:r>
            <a:r>
              <a:rPr lang="de-DE" dirty="0"/>
              <a:t>vorhergesagt </a:t>
            </a:r>
            <a:r>
              <a:rPr lang="de-DE"/>
              <a:t>werden soll.</a:t>
            </a:r>
          </a:p>
          <a:p>
            <a:pPr marL="285750" indent="-285750">
              <a:buFont typeface="Arial" panose="020B0604020202020204" pitchFamily="34" charset="0"/>
              <a:buChar char="•"/>
            </a:pPr>
            <a:r>
              <a:rPr lang="de-DE"/>
              <a:t>Target leakage: Die Daten enthalten Variablen, die zur Laufzeit nicht verfügbar sind.</a:t>
            </a:r>
          </a:p>
          <a:p>
            <a:pPr marL="285750" indent="-285750">
              <a:buFont typeface="Arial" panose="020B0604020202020204" pitchFamily="34" charset="0"/>
              <a:buChar char="•"/>
            </a:pPr>
            <a:r>
              <a:rPr lang="de-DE"/>
              <a:t>Time Leakage: Zeitreihen werden zufällig geteilt</a:t>
            </a:r>
          </a:p>
          <a:p>
            <a:pPr marL="285750" indent="-285750">
              <a:buFont typeface="Arial" panose="020B0604020202020204" pitchFamily="34" charset="0"/>
              <a:buChar char="•"/>
            </a:pPr>
            <a:r>
              <a:rPr lang="de-DE"/>
              <a:t>Group Leakage: Patientenbilder werden zufällig aufgeteilt, nicht nach Patienten.</a:t>
            </a:r>
          </a:p>
          <a:p>
            <a:pPr marL="285750" indent="-285750">
              <a:buFont typeface="Arial" panose="020B0604020202020204" pitchFamily="34" charset="0"/>
              <a:buChar char="•"/>
            </a:pPr>
            <a:r>
              <a:rPr lang="de-DE"/>
              <a:t>Train/Test contamination: Berechnung statistischer Maße (Min,Max, Varianz) und Anwendung von Standardisierung, Imputation fehlender Daten und Balancierung VOR Trainings-/Testdatenaufteilung.</a:t>
            </a:r>
          </a:p>
          <a:p>
            <a:pPr marL="285750" indent="-285750">
              <a:buFont typeface="Arial" panose="020B0604020202020204" pitchFamily="34" charset="0"/>
              <a:buChar char="•"/>
            </a:pPr>
            <a:endParaRPr lang="de-DE"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229" y="647798"/>
            <a:ext cx="3239642" cy="1744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8217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a:t>Take Aways zu Trainings-, Test und Validierungsdaten</a:t>
            </a:r>
          </a:p>
          <a:p>
            <a:endParaRPr lang="de-DE" dirty="0"/>
          </a:p>
        </p:txBody>
      </p:sp>
      <p:sp>
        <p:nvSpPr>
          <p:cNvPr id="5" name="Textplatzhalter 4"/>
          <p:cNvSpPr>
            <a:spLocks noGrp="1"/>
          </p:cNvSpPr>
          <p:nvPr>
            <p:ph type="body" sz="quarter" idx="11"/>
          </p:nvPr>
        </p:nvSpPr>
        <p:spPr>
          <a:xfrm>
            <a:off x="360437" y="791815"/>
            <a:ext cx="8352928" cy="5327650"/>
          </a:xfrm>
        </p:spPr>
        <p:txBody>
          <a:bodyPr/>
          <a:lstStyle/>
          <a:p>
            <a:pPr marL="285750" indent="-285750">
              <a:buFont typeface="Arial" panose="020B0604020202020204" pitchFamily="34" charset="0"/>
              <a:buChar char="•"/>
            </a:pPr>
            <a:r>
              <a:rPr lang="de-DE"/>
              <a:t>Ein Modellbildung muss minimal Trainings- und unabhängige Testdaten unterscheiden.</a:t>
            </a:r>
          </a:p>
          <a:p>
            <a:pPr marL="285750" indent="-285750">
              <a:buFont typeface="Arial" panose="020B0604020202020204" pitchFamily="34" charset="0"/>
              <a:buChar char="•"/>
            </a:pPr>
            <a:r>
              <a:rPr lang="de-DE"/>
              <a:t>Kreuzvalidierung verwendet Teile der Trainingsdaten (Validierungsdaten) zur Kontrolle langsamer, iterativer Lerner und zur Optimierung von Hyperparameter.</a:t>
            </a:r>
          </a:p>
          <a:p>
            <a:pPr marL="285750" indent="-285750">
              <a:buFont typeface="Arial" panose="020B0604020202020204" pitchFamily="34" charset="0"/>
              <a:buChar char="•"/>
            </a:pPr>
            <a:r>
              <a:rPr lang="de-DE"/>
              <a:t>Die Aufteilung soll Lage- und Streungsmaße der Verteilung aller Variablen, mindestens der Zielvariablen, unabhängig und identisch erhalten (i.i.d independently identical distributed).</a:t>
            </a:r>
          </a:p>
          <a:p>
            <a:pPr marL="861822" lvl="1" indent="-285750">
              <a:buFont typeface="Arial" panose="020B0604020202020204" pitchFamily="34" charset="0"/>
              <a:buChar char="•"/>
            </a:pPr>
            <a:r>
              <a:rPr lang="de-DE"/>
              <a:t>Ausnahme sind seltene Ereignisse/Zielvariablen, die in den Trainingsdaten verstärkt werden können.</a:t>
            </a:r>
          </a:p>
          <a:p>
            <a:pPr marL="285750" indent="-285750">
              <a:buFont typeface="Arial" panose="020B0604020202020204" pitchFamily="34" charset="0"/>
              <a:buChar char="•"/>
            </a:pPr>
            <a:r>
              <a:rPr lang="de-DE"/>
              <a:t>Am häufigsten wird eine k-fache (k-fold) Aufteilung der Trainingsmenge zur Validierung von Hyperparametern verwendet.</a:t>
            </a:r>
          </a:p>
          <a:p>
            <a:pPr marL="285750" indent="-285750">
              <a:buFont typeface="Arial" panose="020B0604020202020204" pitchFamily="34" charset="0"/>
              <a:buChar char="•"/>
            </a:pPr>
            <a:r>
              <a:rPr lang="de-DE"/>
              <a:t>Es ist auch möglich Kreuzvalidierung auf die Testmenge anzuwenden. Dabei werden die Modellgüteparameter für jede abgetrennte Teilmenge berechnet und abschließend gemittelt.</a:t>
            </a:r>
          </a:p>
          <a:p>
            <a:pPr marL="285750" indent="-285750">
              <a:buFont typeface="Arial" panose="020B0604020202020204" pitchFamily="34" charset="0"/>
              <a:buChar char="•"/>
            </a:pPr>
            <a:r>
              <a:rPr lang="de-DE"/>
              <a:t>Als Data Leakage eingestuft werden Daten, die zur Vorhersagezeit nicht verfügbar sind (time leakage) oder unzulässige Vermischungen von Trainings- und Testdaten (train/test data contamination).</a:t>
            </a:r>
          </a:p>
          <a:p>
            <a:pPr marL="285750" indent="-285750">
              <a:buFont typeface="Arial" panose="020B0604020202020204" pitchFamily="34" charset="0"/>
              <a:buChar char="•"/>
            </a:pPr>
            <a:endParaRPr lang="de-DE"/>
          </a:p>
        </p:txBody>
      </p:sp>
      <p:pic>
        <p:nvPicPr>
          <p:cNvPr id="6" name="Picture 4" descr="https://www.e-teaching.org/lehrszenarien/vorlesung/skript/bild_2.28/@@images/image-0-5fa85389509eb542eace037487582d2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3365" y="791815"/>
            <a:ext cx="258127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5204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a:t>Überblick zu Balancierung von Zielvariablen</a:t>
            </a:r>
            <a:endParaRPr lang="de-DE" dirty="0"/>
          </a:p>
        </p:txBody>
      </p:sp>
      <p:sp>
        <p:nvSpPr>
          <p:cNvPr id="3" name="Textplatzhalter 2"/>
          <p:cNvSpPr>
            <a:spLocks noGrp="1"/>
          </p:cNvSpPr>
          <p:nvPr>
            <p:ph type="body" sz="quarter" idx="11"/>
          </p:nvPr>
        </p:nvSpPr>
        <p:spPr/>
        <p:txBody>
          <a:bodyPr/>
          <a:lstStyle/>
          <a:p>
            <a:r>
              <a:rPr lang="de-DE" dirty="0"/>
              <a:t>Sie </a:t>
            </a:r>
            <a:r>
              <a:rPr lang="de-DE"/>
              <a:t>lernen:</a:t>
            </a:r>
          </a:p>
          <a:p>
            <a:endParaRPr lang="de-DE"/>
          </a:p>
          <a:p>
            <a:pPr marL="285750" indent="-285750">
              <a:buFont typeface="Arial" panose="020B0604020202020204" pitchFamily="34" charset="0"/>
              <a:buChar char="•"/>
            </a:pPr>
            <a:r>
              <a:rPr lang="de-DE"/>
              <a:t>Müssen seltene Ereignisse für ihre Klassifikation verstärkt werden?</a:t>
            </a:r>
          </a:p>
          <a:p>
            <a:pPr marL="285750" indent="-285750">
              <a:buFont typeface="Arial" panose="020B0604020202020204" pitchFamily="34" charset="0"/>
              <a:buChar char="•"/>
            </a:pPr>
            <a:r>
              <a:rPr lang="de-DE"/>
              <a:t>Warum sollen nur die abhängigen Variablen balanciert werden?</a:t>
            </a:r>
          </a:p>
          <a:p>
            <a:pPr marL="285750" indent="-285750">
              <a:buFont typeface="Arial" panose="020B0604020202020204" pitchFamily="34" charset="0"/>
              <a:buChar char="•"/>
            </a:pPr>
            <a:r>
              <a:rPr lang="de-DE"/>
              <a:t>Hilft Undersampling, Oversampling, Resampling?</a:t>
            </a:r>
          </a:p>
          <a:p>
            <a:pPr marL="285750" indent="-285750">
              <a:buFont typeface="Arial" panose="020B0604020202020204" pitchFamily="34" charset="0"/>
              <a:buChar char="•"/>
            </a:pPr>
            <a:r>
              <a:rPr lang="de-DE"/>
              <a:t>Welche Art der Balancierung zeigt bessere Gütemaße von Modellen? </a:t>
            </a:r>
          </a:p>
          <a:p>
            <a:pPr marL="861822" lvl="1" indent="-285750">
              <a:buFont typeface="Arial" panose="020B0604020202020204" pitchFamily="34" charset="0"/>
              <a:buChar char="•"/>
            </a:pPr>
            <a:r>
              <a:rPr lang="de-DE"/>
              <a:t>Zufälliges Entfernen/Duplizieren von Daten</a:t>
            </a:r>
          </a:p>
          <a:p>
            <a:pPr marL="861822" lvl="1" indent="-285750">
              <a:buFont typeface="Arial" panose="020B0604020202020204" pitchFamily="34" charset="0"/>
              <a:buChar char="•"/>
            </a:pPr>
            <a:r>
              <a:rPr lang="de-DE"/>
              <a:t>Educated Guess aus k-nächsten Nachbarn</a:t>
            </a:r>
          </a:p>
          <a:p>
            <a:endParaRPr lang="de-DE" dirty="0"/>
          </a:p>
          <a:p>
            <a:endParaRPr lang="de-DE"/>
          </a:p>
          <a:p>
            <a:endParaRPr lang="de-DE" dirty="0"/>
          </a:p>
        </p:txBody>
      </p:sp>
      <p:pic>
        <p:nvPicPr>
          <p:cNvPr id="5" name="Picture 20" descr="https://www.e-teaching.org/didaktik/kommunikation/wikis/image/@@images/image-0-5fa85389509eb542eace037487582d2d.x-ms-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5373" y="791815"/>
            <a:ext cx="2571750" cy="18954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ogo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0901" y="3600128"/>
            <a:ext cx="1133241" cy="43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439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5545013" y="1858392"/>
            <a:ext cx="5976664" cy="2376264"/>
            <a:chOff x="5328989" y="3401368"/>
            <a:chExt cx="5976664" cy="2376264"/>
          </a:xfrm>
        </p:grpSpPr>
        <p:pic>
          <p:nvPicPr>
            <p:cNvPr id="1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8989" y="3401368"/>
              <a:ext cx="5820153"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hteck 3"/>
            <p:cNvSpPr/>
            <p:nvPr/>
          </p:nvSpPr>
          <p:spPr>
            <a:xfrm>
              <a:off x="8641357" y="3401368"/>
              <a:ext cx="2664296" cy="1157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extplatzhalter 1"/>
          <p:cNvSpPr>
            <a:spLocks noGrp="1"/>
          </p:cNvSpPr>
          <p:nvPr>
            <p:ph type="body" sz="quarter" idx="10"/>
          </p:nvPr>
        </p:nvSpPr>
        <p:spPr/>
        <p:txBody>
          <a:bodyPr/>
          <a:lstStyle/>
          <a:p>
            <a:r>
              <a:rPr lang="de-DE"/>
              <a:t>Paradoxie der Genauigkeit einer Klassifikation </a:t>
            </a:r>
          </a:p>
        </p:txBody>
      </p:sp>
      <p:sp>
        <p:nvSpPr>
          <p:cNvPr id="3" name="Textplatzhalter 2"/>
          <p:cNvSpPr>
            <a:spLocks noGrp="1"/>
          </p:cNvSpPr>
          <p:nvPr>
            <p:ph type="body" sz="quarter" idx="11"/>
          </p:nvPr>
        </p:nvSpPr>
        <p:spPr>
          <a:xfrm>
            <a:off x="396082" y="791815"/>
            <a:ext cx="10729912" cy="5327650"/>
          </a:xfrm>
        </p:spPr>
        <p:txBody>
          <a:bodyPr/>
          <a:lstStyle/>
          <a:p>
            <a:r>
              <a:rPr lang="de-DE"/>
              <a:t>Die Genauigkeit (accuracy) ist nach der Wahrheitsmatrix definiert als:   </a:t>
            </a:r>
          </a:p>
          <a:p>
            <a:r>
              <a:rPr lang="de-DE"/>
              <a:t>Genauigkeit = (TP + TN) / (TP + TN + FP +FN).</a:t>
            </a:r>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r>
              <a:rPr lang="de-DE"/>
              <a:t>Präzision = 100 / (100+150)=0,4                                                 Präzision = 0 / (0 + 0) = 0 </a:t>
            </a:r>
          </a:p>
          <a:p>
            <a:r>
              <a:rPr lang="de-DE"/>
              <a:t>Recall      = 100 / (100+50)  =0,66                                               Recall      = 0 / (150)  = 0</a:t>
            </a:r>
          </a:p>
          <a:p>
            <a:r>
              <a:rPr lang="de-DE"/>
              <a:t>F1            = 0,5                                                                            F1            = 0</a:t>
            </a:r>
          </a:p>
        </p:txBody>
      </p:sp>
      <p:pic>
        <p:nvPicPr>
          <p:cNvPr id="5" name="Picture 2" descr="Logo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5373" y="143743"/>
            <a:ext cx="1195805" cy="45590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1930400"/>
            <a:ext cx="5617073"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200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Balancierung</a:t>
            </a:r>
          </a:p>
        </p:txBody>
      </p:sp>
      <p:sp>
        <p:nvSpPr>
          <p:cNvPr id="3" name="Textplatzhalter 2"/>
          <p:cNvSpPr>
            <a:spLocks noGrp="1"/>
          </p:cNvSpPr>
          <p:nvPr>
            <p:ph type="body" sz="quarter" idx="11"/>
          </p:nvPr>
        </p:nvSpPr>
        <p:spPr/>
        <p:txBody>
          <a:bodyPr/>
          <a:lstStyle/>
          <a:p>
            <a:r>
              <a:rPr lang="de-DE"/>
              <a:t>Warum? </a:t>
            </a:r>
          </a:p>
          <a:p>
            <a:pPr marL="285750" indent="-285750">
              <a:buFont typeface="Arial" panose="020B0604020202020204" pitchFamily="34" charset="0"/>
              <a:buChar char="•"/>
            </a:pPr>
            <a:r>
              <a:rPr lang="de-DE"/>
              <a:t>Seltene Ereignisse,</a:t>
            </a:r>
          </a:p>
          <a:p>
            <a:pPr marL="285750" indent="-285750">
              <a:buFont typeface="Arial" panose="020B0604020202020204" pitchFamily="34" charset="0"/>
              <a:buChar char="•"/>
            </a:pPr>
            <a:r>
              <a:rPr lang="de-DE"/>
              <a:t>Minderheitsklassen</a:t>
            </a:r>
          </a:p>
          <a:p>
            <a:pPr marL="285750" indent="-285750">
              <a:buFont typeface="Arial" panose="020B0604020202020204" pitchFamily="34" charset="0"/>
              <a:buChar char="•"/>
            </a:pPr>
            <a:r>
              <a:rPr lang="de-DE"/>
              <a:t>Seltene Meinungen, seltenes Wissen </a:t>
            </a:r>
          </a:p>
          <a:p>
            <a:r>
              <a:rPr lang="de-DE"/>
              <a:t>sind unterrepräsentiert und werden vielleicht nicht optimal gelernt.</a:t>
            </a:r>
          </a:p>
          <a:p>
            <a:endParaRPr lang="de-DE"/>
          </a:p>
          <a:p>
            <a:r>
              <a:rPr lang="de-DE"/>
              <a:t>Methoden </a:t>
            </a:r>
            <a:r>
              <a:rPr lang="de-DE" dirty="0"/>
              <a:t>der </a:t>
            </a:r>
            <a:r>
              <a:rPr lang="de-DE"/>
              <a:t>Balancierung :</a:t>
            </a:r>
            <a:endParaRPr lang="de-DE" dirty="0"/>
          </a:p>
          <a:p>
            <a:pPr marL="285750" indent="-285750">
              <a:buFont typeface="Arial" panose="020B0604020202020204" pitchFamily="34" charset="0"/>
              <a:buChar char="•"/>
            </a:pPr>
            <a:r>
              <a:rPr lang="de-DE" dirty="0" err="1"/>
              <a:t>Oversampling</a:t>
            </a:r>
            <a:r>
              <a:rPr lang="de-DE" dirty="0"/>
              <a:t> der </a:t>
            </a:r>
            <a:r>
              <a:rPr lang="de-DE" b="1" dirty="0"/>
              <a:t>Minderheitsklasse </a:t>
            </a:r>
          </a:p>
          <a:p>
            <a:pPr marL="285750" indent="-285750">
              <a:buFont typeface="Arial" panose="020B0604020202020204" pitchFamily="34" charset="0"/>
              <a:buChar char="•"/>
            </a:pPr>
            <a:r>
              <a:rPr lang="de-DE" dirty="0" err="1"/>
              <a:t>Undersampling</a:t>
            </a:r>
            <a:r>
              <a:rPr lang="de-DE" dirty="0"/>
              <a:t> der </a:t>
            </a:r>
            <a:r>
              <a:rPr lang="de-DE" b="1" dirty="0"/>
              <a:t>Mehrheitsklasse</a:t>
            </a:r>
          </a:p>
          <a:p>
            <a:endParaRPr lang="de-DE"/>
          </a:p>
          <a:p>
            <a:r>
              <a:rPr lang="de-DE"/>
              <a:t>Methoden des Resampling</a:t>
            </a:r>
          </a:p>
          <a:p>
            <a:pPr marL="285750" indent="-285750">
              <a:buFont typeface="Arial" panose="020B0604020202020204" pitchFamily="34" charset="0"/>
              <a:buChar char="•"/>
            </a:pPr>
            <a:r>
              <a:rPr lang="de-DE"/>
              <a:t>Zufällig (Random)</a:t>
            </a:r>
          </a:p>
          <a:p>
            <a:pPr marL="285750" indent="-285750">
              <a:buFont typeface="Arial" panose="020B0604020202020204" pitchFamily="34" charset="0"/>
              <a:buChar char="•"/>
            </a:pPr>
            <a:r>
              <a:rPr lang="de-DE"/>
              <a:t>Nearmiss und k-NN Varianten</a:t>
            </a:r>
            <a:endParaRPr lang="de-DE" dirty="0"/>
          </a:p>
          <a:p>
            <a:pPr marL="285750" indent="-285750">
              <a:buFont typeface="Arial" panose="020B0604020202020204" pitchFamily="34" charset="0"/>
              <a:buChar char="•"/>
            </a:pPr>
            <a:r>
              <a:rPr lang="de-DE" dirty="0"/>
              <a:t>SMOTE (</a:t>
            </a:r>
            <a:r>
              <a:rPr lang="de-DE" b="1" dirty="0" err="1"/>
              <a:t>S</a:t>
            </a:r>
            <a:r>
              <a:rPr lang="de-DE" dirty="0" err="1"/>
              <a:t>ynthetic</a:t>
            </a:r>
            <a:r>
              <a:rPr lang="de-DE" dirty="0"/>
              <a:t> </a:t>
            </a:r>
            <a:r>
              <a:rPr lang="de-DE" b="1" dirty="0" err="1"/>
              <a:t>M</a:t>
            </a:r>
            <a:r>
              <a:rPr lang="de-DE" dirty="0" err="1"/>
              <a:t>inority</a:t>
            </a:r>
            <a:r>
              <a:rPr lang="de-DE" dirty="0"/>
              <a:t> </a:t>
            </a:r>
            <a:r>
              <a:rPr lang="de-DE" b="1" dirty="0" err="1"/>
              <a:t>o</a:t>
            </a:r>
            <a:r>
              <a:rPr lang="de-DE" dirty="0" err="1"/>
              <a:t>ver</a:t>
            </a:r>
            <a:r>
              <a:rPr lang="de-DE" dirty="0"/>
              <a:t>-sampling </a:t>
            </a:r>
            <a:r>
              <a:rPr lang="de-DE" b="1" err="1"/>
              <a:t>Te</a:t>
            </a:r>
            <a:r>
              <a:rPr lang="de-DE" err="1"/>
              <a:t>chnique</a:t>
            </a:r>
            <a:r>
              <a:rPr lang="de-DE"/>
              <a:t>)</a:t>
            </a:r>
          </a:p>
          <a:p>
            <a:endParaRPr lang="de-DE" dirty="0"/>
          </a:p>
          <a:p>
            <a:endParaRPr lang="de-DE" dirty="0"/>
          </a:p>
          <a:p>
            <a:r>
              <a:rPr lang="de-DE"/>
              <a:t>          </a:t>
            </a:r>
            <a:endParaRPr lang="de-DE" dirty="0"/>
          </a:p>
          <a:p>
            <a:endParaRPr lang="de-DE" dirty="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1237" y="751095"/>
            <a:ext cx="3298825"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Logo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5373" y="143743"/>
            <a:ext cx="1195805" cy="45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196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5013" y="791815"/>
            <a:ext cx="5632946" cy="5053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platzhalter 1"/>
          <p:cNvSpPr>
            <a:spLocks noGrp="1"/>
          </p:cNvSpPr>
          <p:nvPr>
            <p:ph type="body" sz="quarter" idx="10"/>
          </p:nvPr>
        </p:nvSpPr>
        <p:spPr/>
        <p:txBody>
          <a:bodyPr/>
          <a:lstStyle/>
          <a:p>
            <a:r>
              <a:rPr lang="de-DE"/>
              <a:t>RandomOverSampler</a:t>
            </a:r>
            <a:endParaRPr lang="de-DE" dirty="0"/>
          </a:p>
        </p:txBody>
      </p:sp>
      <p:sp>
        <p:nvSpPr>
          <p:cNvPr id="3" name="Textplatzhalter 2"/>
          <p:cNvSpPr>
            <a:spLocks noGrp="1"/>
          </p:cNvSpPr>
          <p:nvPr>
            <p:ph type="body" sz="quarter" idx="11"/>
          </p:nvPr>
        </p:nvSpPr>
        <p:spPr>
          <a:xfrm>
            <a:off x="360363" y="792163"/>
            <a:ext cx="5544690" cy="5327650"/>
          </a:xfrm>
        </p:spPr>
        <p:txBody>
          <a:bodyPr/>
          <a:lstStyle/>
          <a:p>
            <a:r>
              <a:rPr lang="de-DE" dirty="0" err="1"/>
              <a:t>RandomOverSampler</a:t>
            </a:r>
            <a:r>
              <a:rPr lang="de-DE" dirty="0"/>
              <a:t> </a:t>
            </a:r>
            <a:r>
              <a:rPr lang="de-DE"/>
              <a:t>: Duplizieren von Daten aus der Minderheitsklasse nach Zufall.</a:t>
            </a:r>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a:t>Nachteile:</a:t>
            </a:r>
          </a:p>
          <a:p>
            <a:r>
              <a:rPr lang="de-DE"/>
              <a:t>Datenpunkten sind nur Kopien.</a:t>
            </a:r>
          </a:p>
        </p:txBody>
      </p:sp>
      <p:pic>
        <p:nvPicPr>
          <p:cNvPr id="5" name="Picture 2" descr="Logo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13365" y="143743"/>
            <a:ext cx="1267813" cy="48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20137"/>
      </p:ext>
    </p:extLst>
  </p:cSld>
  <p:clrMapOvr>
    <a:masterClrMapping/>
  </p:clrMapOvr>
</p:sld>
</file>

<file path=ppt/theme/theme1.xml><?xml version="1.0" encoding="utf-8"?>
<a:theme xmlns:a="http://schemas.openxmlformats.org/drawingml/2006/main" name="FHDW Skript">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b="1" dirty="0" smtClean="0">
            <a:latin typeface="Calibri" panose="020F0502020204030204" pitchFamily="34" charset="0"/>
            <a:cs typeface="Calibri" panose="020F0502020204030204"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FHDW Skript</Template>
  <TotalTime>0</TotalTime>
  <Words>12506</Words>
  <Application>Microsoft Office PowerPoint</Application>
  <PresentationFormat>Benutzerdefiniert</PresentationFormat>
  <Paragraphs>1876</Paragraphs>
  <Slides>122</Slides>
  <Notes>106</Notes>
  <HiddenSlides>0</HiddenSlides>
  <MMClips>0</MMClips>
  <ScaleCrop>false</ScaleCrop>
  <HeadingPairs>
    <vt:vector size="4" baseType="variant">
      <vt:variant>
        <vt:lpstr>Design</vt:lpstr>
      </vt:variant>
      <vt:variant>
        <vt:i4>1</vt:i4>
      </vt:variant>
      <vt:variant>
        <vt:lpstr>Folientitel</vt:lpstr>
      </vt:variant>
      <vt:variant>
        <vt:i4>122</vt:i4>
      </vt:variant>
    </vt:vector>
  </HeadingPairs>
  <TitlesOfParts>
    <vt:vector size="123" baseType="lpstr">
      <vt:lpstr>FHDW Skript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subject>Betreff</dc:subject>
  <dc:creator>noname</dc:creator>
  <cp:keywords>Markiert</cp:keywords>
  <cp:lastModifiedBy>Willi Hahn</cp:lastModifiedBy>
  <cp:revision>1308</cp:revision>
  <cp:lastPrinted>2022-10-06T04:40:22Z</cp:lastPrinted>
  <dcterms:created xsi:type="dcterms:W3CDTF">2022-01-05T19:42:56Z</dcterms:created>
  <dcterms:modified xsi:type="dcterms:W3CDTF">2025-08-29T06:32:02Z</dcterms:modified>
</cp:coreProperties>
</file>